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80" r:id="rId4"/>
  </p:sldMasterIdLst>
  <p:notesMasterIdLst>
    <p:notesMasterId r:id="rId29"/>
  </p:notesMasterIdLst>
  <p:sldIdLst>
    <p:sldId id="346" r:id="rId5"/>
    <p:sldId id="347" r:id="rId6"/>
    <p:sldId id="348" r:id="rId7"/>
    <p:sldId id="317" r:id="rId8"/>
    <p:sldId id="318" r:id="rId9"/>
    <p:sldId id="319" r:id="rId10"/>
    <p:sldId id="320" r:id="rId11"/>
    <p:sldId id="321" r:id="rId12"/>
    <p:sldId id="322" r:id="rId13"/>
    <p:sldId id="349" r:id="rId14"/>
    <p:sldId id="351" r:id="rId15"/>
    <p:sldId id="350" r:id="rId16"/>
    <p:sldId id="370" r:id="rId17"/>
    <p:sldId id="352" r:id="rId18"/>
    <p:sldId id="353" r:id="rId19"/>
    <p:sldId id="355" r:id="rId20"/>
    <p:sldId id="371" r:id="rId21"/>
    <p:sldId id="372" r:id="rId22"/>
    <p:sldId id="373" r:id="rId23"/>
    <p:sldId id="374" r:id="rId24"/>
    <p:sldId id="361" r:id="rId25"/>
    <p:sldId id="362" r:id="rId26"/>
    <p:sldId id="341" r:id="rId27"/>
    <p:sldId id="324" r:id="rId2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nes, Rebekah (OVW)" initials="JR(" lastIdx="2" clrIdx="0">
    <p:extLst>
      <p:ext uri="{19B8F6BF-5375-455C-9EA6-DF929625EA0E}">
        <p15:presenceInfo xmlns:p15="http://schemas.microsoft.com/office/powerpoint/2012/main" userId="S-1-5-21-2241372043-1733718466-812567095-1098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F9BDAB-8D14-4689-9EF1-33BCE110D111}" v="142" dt="2022-02-02T18:56:21.1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44600" autoAdjust="0"/>
  </p:normalViewPr>
  <p:slideViewPr>
    <p:cSldViewPr snapToGrid="0">
      <p:cViewPr varScale="1">
        <p:scale>
          <a:sx n="35" d="100"/>
          <a:sy n="35" d="100"/>
        </p:scale>
        <p:origin x="1560"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35"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9BCBD5-E57F-4AB9-B482-D4B84DB42A2E}" type="doc">
      <dgm:prSet loTypeId="urn:microsoft.com/office/officeart/2009/3/layout/RandomtoResultProcess" loCatId="process" qsTypeId="urn:microsoft.com/office/officeart/2005/8/quickstyle/3d1" qsCatId="3D" csTypeId="urn:microsoft.com/office/officeart/2005/8/colors/colorful1" csCatId="colorful" phldr="1"/>
      <dgm:spPr/>
    </dgm:pt>
    <dgm:pt modelId="{A1FA7221-A3E0-4BC8-940A-F916344AC603}">
      <dgm:prSet phldrT="[Text]" custT="1"/>
      <dgm:spPr/>
      <dgm:t>
        <a:bodyPr/>
        <a:lstStyle/>
        <a:p>
          <a:pPr>
            <a:spcAft>
              <a:spcPts val="600"/>
            </a:spcAft>
          </a:pPr>
          <a:r>
            <a:rPr lang="en-US" sz="1800" b="1" dirty="0">
              <a:effectLst/>
              <a:latin typeface="Verdana" panose="020B0604030504040204" pitchFamily="34" charset="0"/>
              <a:ea typeface="Verdana" panose="020B0604030504040204" pitchFamily="34" charset="0"/>
            </a:rPr>
            <a:t>Assessment </a:t>
          </a:r>
        </a:p>
        <a:p>
          <a:pPr>
            <a:spcAft>
              <a:spcPts val="600"/>
            </a:spcAft>
          </a:pPr>
          <a:r>
            <a:rPr lang="en-US" sz="1800" b="1" dirty="0">
              <a:effectLst/>
              <a:latin typeface="Verdana" panose="020B0604030504040204" pitchFamily="34" charset="0"/>
              <a:ea typeface="Verdana" panose="020B0604030504040204" pitchFamily="34" charset="0"/>
            </a:rPr>
            <a:t>&amp; Planning</a:t>
          </a:r>
        </a:p>
      </dgm:t>
    </dgm:pt>
    <dgm:pt modelId="{061D6D9F-86F3-4CEE-85CD-B702E7AEBBF7}" type="parTrans" cxnId="{501B7086-12E1-4C19-BE63-F00C98346069}">
      <dgm:prSet/>
      <dgm:spPr/>
      <dgm:t>
        <a:bodyPr/>
        <a:lstStyle/>
        <a:p>
          <a:endParaRPr lang="en-US"/>
        </a:p>
      </dgm:t>
    </dgm:pt>
    <dgm:pt modelId="{4794CD05-BC16-465A-8A0D-6236A08FA4E8}" type="sibTrans" cxnId="{501B7086-12E1-4C19-BE63-F00C98346069}">
      <dgm:prSet/>
      <dgm:spPr/>
      <dgm:t>
        <a:bodyPr/>
        <a:lstStyle/>
        <a:p>
          <a:endParaRPr lang="en-US"/>
        </a:p>
      </dgm:t>
    </dgm:pt>
    <dgm:pt modelId="{84DC1B43-0C92-48A6-8E6A-558EA7618332}">
      <dgm:prSet phldrT="[Text]" custT="1"/>
      <dgm:spPr/>
      <dgm:t>
        <a:bodyPr/>
        <a:lstStyle/>
        <a:p>
          <a:r>
            <a:rPr lang="en-US" sz="1400" dirty="0">
              <a:latin typeface="Verdana" panose="020B0604030504040204" pitchFamily="34" charset="0"/>
              <a:ea typeface="Verdana" panose="020B0604030504040204" pitchFamily="34" charset="0"/>
            </a:rPr>
            <a:t>Criminal Justice System Needs Assessment</a:t>
          </a:r>
        </a:p>
      </dgm:t>
    </dgm:pt>
    <dgm:pt modelId="{DBBA3CD1-5383-4D6A-BBA5-9296CE76AD67}" type="parTrans" cxnId="{D5273702-174A-4485-8728-A4300C4B828B}">
      <dgm:prSet/>
      <dgm:spPr/>
      <dgm:t>
        <a:bodyPr/>
        <a:lstStyle/>
        <a:p>
          <a:endParaRPr lang="en-US"/>
        </a:p>
      </dgm:t>
    </dgm:pt>
    <dgm:pt modelId="{42EA3583-58F7-4E99-ABBB-6B64FBACF352}" type="sibTrans" cxnId="{D5273702-174A-4485-8728-A4300C4B828B}">
      <dgm:prSet/>
      <dgm:spPr/>
      <dgm:t>
        <a:bodyPr/>
        <a:lstStyle/>
        <a:p>
          <a:endParaRPr lang="en-US"/>
        </a:p>
      </dgm:t>
    </dgm:pt>
    <dgm:pt modelId="{CD57C439-B095-45CF-B997-C2824C9D67CA}">
      <dgm:prSet phldrT="[Text]" custT="1"/>
      <dgm:spPr/>
      <dgm:t>
        <a:bodyPr/>
        <a:lstStyle/>
        <a:p>
          <a:r>
            <a:rPr lang="en-US" sz="1400" dirty="0">
              <a:latin typeface="Verdana" panose="020B0604030504040204" pitchFamily="34" charset="0"/>
              <a:ea typeface="Verdana" panose="020B0604030504040204" pitchFamily="34" charset="0"/>
            </a:rPr>
            <a:t>Prosecuting SDVCJ Cases</a:t>
          </a:r>
        </a:p>
      </dgm:t>
    </dgm:pt>
    <dgm:pt modelId="{245A6F9B-0B66-42EA-9E33-597A7FEC7977}" type="parTrans" cxnId="{967D1261-CE56-4696-BFF4-BD4E20AC54C6}">
      <dgm:prSet/>
      <dgm:spPr/>
      <dgm:t>
        <a:bodyPr/>
        <a:lstStyle/>
        <a:p>
          <a:endParaRPr lang="en-US"/>
        </a:p>
      </dgm:t>
    </dgm:pt>
    <dgm:pt modelId="{D9AD5AAE-E132-45C1-9C33-E50670FBEF90}" type="sibTrans" cxnId="{967D1261-CE56-4696-BFF4-BD4E20AC54C6}">
      <dgm:prSet/>
      <dgm:spPr/>
      <dgm:t>
        <a:bodyPr/>
        <a:lstStyle/>
        <a:p>
          <a:endParaRPr lang="en-US"/>
        </a:p>
      </dgm:t>
    </dgm:pt>
    <dgm:pt modelId="{B21A09E4-3598-4582-A358-E99777300BFD}">
      <dgm:prSet phldrT="[Text]" custT="1"/>
      <dgm:spPr/>
      <dgm:t>
        <a:bodyPr/>
        <a:lstStyle/>
        <a:p>
          <a:r>
            <a:rPr lang="en-US" sz="1800" b="1" dirty="0">
              <a:effectLst/>
              <a:latin typeface="Verdana" panose="020B0604030504040204" pitchFamily="34" charset="0"/>
              <a:ea typeface="Verdana" panose="020B0604030504040204" pitchFamily="34" charset="0"/>
            </a:rPr>
            <a:t>Exercising</a:t>
          </a:r>
        </a:p>
      </dgm:t>
    </dgm:pt>
    <dgm:pt modelId="{47009BF7-EE85-40B7-8F4D-FC902899E1E9}" type="parTrans" cxnId="{0EF42D7E-C0A8-4191-9F17-355469F08443}">
      <dgm:prSet/>
      <dgm:spPr/>
      <dgm:t>
        <a:bodyPr/>
        <a:lstStyle/>
        <a:p>
          <a:endParaRPr lang="en-US"/>
        </a:p>
      </dgm:t>
    </dgm:pt>
    <dgm:pt modelId="{874D882C-9448-43BA-A568-4EE05A74A8DA}" type="sibTrans" cxnId="{0EF42D7E-C0A8-4191-9F17-355469F08443}">
      <dgm:prSet/>
      <dgm:spPr/>
      <dgm:t>
        <a:bodyPr/>
        <a:lstStyle/>
        <a:p>
          <a:endParaRPr lang="en-US"/>
        </a:p>
      </dgm:t>
    </dgm:pt>
    <dgm:pt modelId="{04E08628-7E97-4E9E-B2E3-376E382D8878}">
      <dgm:prSet phldrT="[Text]" custT="1"/>
      <dgm:spPr/>
      <dgm:t>
        <a:bodyPr/>
        <a:lstStyle/>
        <a:p>
          <a:r>
            <a:rPr lang="en-US" sz="1400" dirty="0">
              <a:latin typeface="Verdana" panose="020B0604030504040204" pitchFamily="34" charset="0"/>
              <a:ea typeface="Verdana" panose="020B0604030504040204" pitchFamily="34" charset="0"/>
            </a:rPr>
            <a:t>Indigent Defense Counsel</a:t>
          </a:r>
        </a:p>
      </dgm:t>
    </dgm:pt>
    <dgm:pt modelId="{DC74A992-AEED-4FFA-98F0-FF0FAE284A18}" type="parTrans" cxnId="{2351CC01-AEAB-4233-8718-0FC103A011E6}">
      <dgm:prSet/>
      <dgm:spPr/>
      <dgm:t>
        <a:bodyPr/>
        <a:lstStyle/>
        <a:p>
          <a:endParaRPr lang="en-US"/>
        </a:p>
      </dgm:t>
    </dgm:pt>
    <dgm:pt modelId="{47D207CB-A633-46F8-808D-E7D4767B64ED}" type="sibTrans" cxnId="{2351CC01-AEAB-4233-8718-0FC103A011E6}">
      <dgm:prSet/>
      <dgm:spPr/>
      <dgm:t>
        <a:bodyPr/>
        <a:lstStyle/>
        <a:p>
          <a:endParaRPr lang="en-US"/>
        </a:p>
      </dgm:t>
    </dgm:pt>
    <dgm:pt modelId="{4DFA4B20-D448-414E-9DAC-7ED0136828F2}">
      <dgm:prSet phldrT="[Text]" custT="1"/>
      <dgm:spPr/>
      <dgm:t>
        <a:bodyPr/>
        <a:lstStyle/>
        <a:p>
          <a:r>
            <a:rPr lang="en-US" sz="1400" dirty="0">
              <a:latin typeface="Verdana" panose="020B0604030504040204" pitchFamily="34" charset="0"/>
              <a:ea typeface="Verdana" panose="020B0604030504040204" pitchFamily="34" charset="0"/>
            </a:rPr>
            <a:t>Medical Care for SDVCJ Defendants</a:t>
          </a:r>
        </a:p>
      </dgm:t>
    </dgm:pt>
    <dgm:pt modelId="{8DF583ED-26D3-4181-BA85-62111A13AC03}" type="parTrans" cxnId="{F1BD9A4C-35CF-45B5-89B0-96386F6D174E}">
      <dgm:prSet/>
      <dgm:spPr/>
      <dgm:t>
        <a:bodyPr/>
        <a:lstStyle/>
        <a:p>
          <a:endParaRPr lang="en-US"/>
        </a:p>
      </dgm:t>
    </dgm:pt>
    <dgm:pt modelId="{500DCD78-45A5-4F0B-BFD5-89011966344B}" type="sibTrans" cxnId="{F1BD9A4C-35CF-45B5-89B0-96386F6D174E}">
      <dgm:prSet/>
      <dgm:spPr/>
      <dgm:t>
        <a:bodyPr/>
        <a:lstStyle/>
        <a:p>
          <a:endParaRPr lang="en-US"/>
        </a:p>
      </dgm:t>
    </dgm:pt>
    <dgm:pt modelId="{DE8A5C5B-470E-442D-A902-BD0B235E97C3}">
      <dgm:prSet phldrT="[Text]" custT="1"/>
      <dgm:spPr/>
      <dgm:t>
        <a:bodyPr/>
        <a:lstStyle/>
        <a:p>
          <a:r>
            <a:rPr lang="en-US" sz="1400" dirty="0">
              <a:latin typeface="Verdana" panose="020B0604030504040204" pitchFamily="34" charset="0"/>
              <a:ea typeface="Verdana" panose="020B0604030504040204" pitchFamily="34" charset="0"/>
            </a:rPr>
            <a:t>Incarceration Costs</a:t>
          </a:r>
        </a:p>
      </dgm:t>
    </dgm:pt>
    <dgm:pt modelId="{BAD023D8-67EF-4F39-AE02-111075FD4284}" type="parTrans" cxnId="{432FCBD1-5897-4533-B9C6-6DF18A788548}">
      <dgm:prSet/>
      <dgm:spPr/>
      <dgm:t>
        <a:bodyPr/>
        <a:lstStyle/>
        <a:p>
          <a:endParaRPr lang="en-US"/>
        </a:p>
      </dgm:t>
    </dgm:pt>
    <dgm:pt modelId="{5E3679D4-8A9C-4F82-AAA5-6A72FD93D016}" type="sibTrans" cxnId="{432FCBD1-5897-4533-B9C6-6DF18A788548}">
      <dgm:prSet/>
      <dgm:spPr/>
      <dgm:t>
        <a:bodyPr/>
        <a:lstStyle/>
        <a:p>
          <a:endParaRPr lang="en-US"/>
        </a:p>
      </dgm:t>
    </dgm:pt>
    <dgm:pt modelId="{11FDF31C-FC32-4B6D-8168-55991D727EE7}">
      <dgm:prSet phldrT="[Text]" custT="1"/>
      <dgm:spPr/>
      <dgm:t>
        <a:bodyPr/>
        <a:lstStyle/>
        <a:p>
          <a:r>
            <a:rPr lang="en-US" sz="1400" dirty="0">
              <a:latin typeface="Verdana" panose="020B0604030504040204" pitchFamily="34" charset="0"/>
              <a:ea typeface="Verdana" panose="020B0604030504040204" pitchFamily="34" charset="0"/>
            </a:rPr>
            <a:t>Pre-Trial/Post-Conviction Supervision</a:t>
          </a:r>
        </a:p>
      </dgm:t>
    </dgm:pt>
    <dgm:pt modelId="{154E51DD-BA92-49D1-8717-7EFFD06D6F2E}" type="parTrans" cxnId="{BFF863FD-0654-424A-9B2E-D145E1E09930}">
      <dgm:prSet/>
      <dgm:spPr/>
      <dgm:t>
        <a:bodyPr/>
        <a:lstStyle/>
        <a:p>
          <a:endParaRPr lang="en-US"/>
        </a:p>
      </dgm:t>
    </dgm:pt>
    <dgm:pt modelId="{EA029A8E-3FD3-47C0-84B0-C93609361124}" type="sibTrans" cxnId="{BFF863FD-0654-424A-9B2E-D145E1E09930}">
      <dgm:prSet/>
      <dgm:spPr/>
      <dgm:t>
        <a:bodyPr/>
        <a:lstStyle/>
        <a:p>
          <a:endParaRPr lang="en-US"/>
        </a:p>
      </dgm:t>
    </dgm:pt>
    <dgm:pt modelId="{3CACBBC3-E67B-419D-B788-1A7A5F0BE159}">
      <dgm:prSet phldrT="[Text]" custT="1"/>
      <dgm:spPr/>
      <dgm:t>
        <a:bodyPr/>
        <a:lstStyle/>
        <a:p>
          <a:r>
            <a:rPr lang="en-US" sz="1400" dirty="0">
              <a:latin typeface="Verdana" panose="020B0604030504040204" pitchFamily="34" charset="0"/>
              <a:ea typeface="Verdana" panose="020B0604030504040204" pitchFamily="34" charset="0"/>
            </a:rPr>
            <a:t>Strategic Planning</a:t>
          </a:r>
        </a:p>
      </dgm:t>
    </dgm:pt>
    <dgm:pt modelId="{AA8A2DA7-F0D4-40AF-AA5B-2E9B3EE418F0}" type="parTrans" cxnId="{F63AB781-BBE8-423E-8335-345B0BCD5A0F}">
      <dgm:prSet/>
      <dgm:spPr/>
      <dgm:t>
        <a:bodyPr/>
        <a:lstStyle/>
        <a:p>
          <a:endParaRPr lang="en-US"/>
        </a:p>
      </dgm:t>
    </dgm:pt>
    <dgm:pt modelId="{43367C39-55DB-47E5-9B35-A2686D6D3294}" type="sibTrans" cxnId="{F63AB781-BBE8-423E-8335-345B0BCD5A0F}">
      <dgm:prSet/>
      <dgm:spPr/>
      <dgm:t>
        <a:bodyPr/>
        <a:lstStyle/>
        <a:p>
          <a:endParaRPr lang="en-US"/>
        </a:p>
      </dgm:t>
    </dgm:pt>
    <dgm:pt modelId="{E76510F6-3CD9-48F2-B097-BFE1004B1AED}">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800" b="1" i="0" u="none" dirty="0">
              <a:effectLst/>
              <a:latin typeface="Verdana" panose="020B0604030504040204" pitchFamily="34" charset="0"/>
              <a:ea typeface="Verdana" panose="020B0604030504040204" pitchFamily="34" charset="0"/>
            </a:rPr>
            <a:t>Activities Moving toward</a:t>
          </a:r>
        </a:p>
        <a:p>
          <a:pPr lvl="0" defTabSz="1066800">
            <a:lnSpc>
              <a:spcPct val="90000"/>
            </a:lnSpc>
            <a:spcBef>
              <a:spcPct val="0"/>
            </a:spcBef>
            <a:spcAft>
              <a:spcPct val="35000"/>
            </a:spcAft>
          </a:pPr>
          <a:r>
            <a:rPr lang="en-US" sz="1800" b="1" i="0" u="none" dirty="0">
              <a:effectLst/>
              <a:latin typeface="Verdana" panose="020B0604030504040204" pitchFamily="34" charset="0"/>
              <a:ea typeface="Verdana" panose="020B0604030504040204" pitchFamily="34" charset="0"/>
            </a:rPr>
            <a:t>Implementation</a:t>
          </a:r>
        </a:p>
      </dgm:t>
    </dgm:pt>
    <dgm:pt modelId="{3B1C6819-D941-4AE4-820F-E96B1B0A29DD}" type="parTrans" cxnId="{E450B591-A488-444B-9ED3-9CA6DAAC9456}">
      <dgm:prSet/>
      <dgm:spPr/>
      <dgm:t>
        <a:bodyPr/>
        <a:lstStyle/>
        <a:p>
          <a:endParaRPr lang="en-US"/>
        </a:p>
      </dgm:t>
    </dgm:pt>
    <dgm:pt modelId="{BDD3ADC2-A6EF-4985-847C-B2CD6E671592}" type="sibTrans" cxnId="{E450B591-A488-444B-9ED3-9CA6DAAC9456}">
      <dgm:prSet/>
      <dgm:spPr/>
      <dgm:t>
        <a:bodyPr/>
        <a:lstStyle/>
        <a:p>
          <a:endParaRPr lang="en-US"/>
        </a:p>
      </dgm:t>
    </dgm:pt>
    <dgm:pt modelId="{4102D897-62F2-426A-B86F-D792296FFEFC}">
      <dgm:prSet phldrT="[Text]" custT="1"/>
      <dgm:spPr/>
      <dgm:t>
        <a:bodyPr/>
        <a:lstStyle/>
        <a:p>
          <a:r>
            <a:rPr lang="en-US" sz="1400" dirty="0">
              <a:latin typeface="Verdana" panose="020B0604030504040204" pitchFamily="34" charset="0"/>
              <a:ea typeface="Verdana" panose="020B0604030504040204" pitchFamily="34" charset="0"/>
            </a:rPr>
            <a:t>Code Development/Revision</a:t>
          </a:r>
        </a:p>
      </dgm:t>
    </dgm:pt>
    <dgm:pt modelId="{366EF710-B543-464D-AB01-002658951E6D}" type="parTrans" cxnId="{27375F3A-A30B-4869-ACF4-400341CD19B2}">
      <dgm:prSet/>
      <dgm:spPr/>
      <dgm:t>
        <a:bodyPr/>
        <a:lstStyle/>
        <a:p>
          <a:endParaRPr lang="en-US"/>
        </a:p>
      </dgm:t>
    </dgm:pt>
    <dgm:pt modelId="{D15D4C9B-16C4-417A-9F4A-25DDA1042A83}" type="sibTrans" cxnId="{27375F3A-A30B-4869-ACF4-400341CD19B2}">
      <dgm:prSet/>
      <dgm:spPr/>
      <dgm:t>
        <a:bodyPr/>
        <a:lstStyle/>
        <a:p>
          <a:endParaRPr lang="en-US"/>
        </a:p>
      </dgm:t>
    </dgm:pt>
    <dgm:pt modelId="{84C9048C-BB01-4377-B89C-50F831867EE2}">
      <dgm:prSet phldrT="[Text]" custT="1"/>
      <dgm:spPr/>
      <dgm:t>
        <a:bodyPr/>
        <a:lstStyle/>
        <a:p>
          <a:r>
            <a:rPr lang="en-US" sz="1400" dirty="0">
              <a:latin typeface="Verdana" panose="020B0604030504040204" pitchFamily="34" charset="0"/>
              <a:ea typeface="Verdana" panose="020B0604030504040204" pitchFamily="34" charset="0"/>
            </a:rPr>
            <a:t>Policy &amp; Procedure Development/Revision</a:t>
          </a:r>
        </a:p>
      </dgm:t>
    </dgm:pt>
    <dgm:pt modelId="{935C11A6-03F7-4487-B60C-DE61A99581CC}" type="parTrans" cxnId="{4D0C7E77-E378-4EAE-8155-6296F50D567C}">
      <dgm:prSet/>
      <dgm:spPr/>
      <dgm:t>
        <a:bodyPr/>
        <a:lstStyle/>
        <a:p>
          <a:endParaRPr lang="en-US"/>
        </a:p>
      </dgm:t>
    </dgm:pt>
    <dgm:pt modelId="{FF006A68-ED0E-4754-BF9C-AA3BA58CDC65}" type="sibTrans" cxnId="{4D0C7E77-E378-4EAE-8155-6296F50D567C}">
      <dgm:prSet/>
      <dgm:spPr/>
      <dgm:t>
        <a:bodyPr/>
        <a:lstStyle/>
        <a:p>
          <a:endParaRPr lang="en-US"/>
        </a:p>
      </dgm:t>
    </dgm:pt>
    <dgm:pt modelId="{E63F3CFB-F285-4375-AF4E-D576DF47FA48}">
      <dgm:prSet phldrT="[Text]" custT="1"/>
      <dgm:spPr/>
      <dgm:t>
        <a:bodyPr/>
        <a:lstStyle/>
        <a:p>
          <a:r>
            <a:rPr lang="en-US" sz="1400" dirty="0">
              <a:latin typeface="Verdana" panose="020B0604030504040204" pitchFamily="34" charset="0"/>
              <a:ea typeface="Verdana" panose="020B0604030504040204" pitchFamily="34" charset="0"/>
            </a:rPr>
            <a:t>Infrastructure Needs, including minor renovations</a:t>
          </a:r>
        </a:p>
      </dgm:t>
    </dgm:pt>
    <dgm:pt modelId="{DE57A0B1-AB81-40D5-A165-67E0CB0EBF41}" type="parTrans" cxnId="{DB96B986-0E5C-4B57-AC8C-17C9CDB7486B}">
      <dgm:prSet/>
      <dgm:spPr/>
      <dgm:t>
        <a:bodyPr/>
        <a:lstStyle/>
        <a:p>
          <a:endParaRPr lang="en-US"/>
        </a:p>
      </dgm:t>
    </dgm:pt>
    <dgm:pt modelId="{F570C2E0-DEAF-4F45-A8CE-6A3EB0E5F3D5}" type="sibTrans" cxnId="{DB96B986-0E5C-4B57-AC8C-17C9CDB7486B}">
      <dgm:prSet/>
      <dgm:spPr/>
      <dgm:t>
        <a:bodyPr/>
        <a:lstStyle/>
        <a:p>
          <a:endParaRPr lang="en-US"/>
        </a:p>
      </dgm:t>
    </dgm:pt>
    <dgm:pt modelId="{16EC4A74-431D-40E2-A814-E07B52A38052}">
      <dgm:prSet phldrT="[Text]" custT="1"/>
      <dgm:spPr/>
      <dgm:t>
        <a:bodyPr/>
        <a:lstStyle/>
        <a:p>
          <a:r>
            <a:rPr lang="en-US" sz="1400" dirty="0">
              <a:latin typeface="Verdana" panose="020B0604030504040204" pitchFamily="34" charset="0"/>
              <a:ea typeface="Verdana" panose="020B0604030504040204" pitchFamily="34" charset="0"/>
            </a:rPr>
            <a:t>Code Publication</a:t>
          </a:r>
        </a:p>
      </dgm:t>
    </dgm:pt>
    <dgm:pt modelId="{187586B1-CD40-4E64-96E2-BBFC9381E4B7}" type="parTrans" cxnId="{0B43854B-6F16-4629-AC9D-6B4C8CE7FB0D}">
      <dgm:prSet/>
      <dgm:spPr/>
      <dgm:t>
        <a:bodyPr/>
        <a:lstStyle/>
        <a:p>
          <a:endParaRPr lang="en-US"/>
        </a:p>
      </dgm:t>
    </dgm:pt>
    <dgm:pt modelId="{7D4E21DD-DDF0-4139-B6DF-C58258D1ECF6}" type="sibTrans" cxnId="{0B43854B-6F16-4629-AC9D-6B4C8CE7FB0D}">
      <dgm:prSet/>
      <dgm:spPr/>
      <dgm:t>
        <a:bodyPr/>
        <a:lstStyle/>
        <a:p>
          <a:endParaRPr lang="en-US"/>
        </a:p>
      </dgm:t>
    </dgm:pt>
    <dgm:pt modelId="{DCD30410-22D2-4136-9654-0297533AF3AB}">
      <dgm:prSet phldrT="[Text]" custT="1"/>
      <dgm:spPr/>
      <dgm:t>
        <a:bodyPr/>
        <a:lstStyle/>
        <a:p>
          <a:r>
            <a:rPr lang="en-US" sz="1400" dirty="0">
              <a:latin typeface="Verdana" panose="020B0604030504040204" pitchFamily="34" charset="0"/>
              <a:ea typeface="Verdana" panose="020B0604030504040204" pitchFamily="34" charset="0"/>
            </a:rPr>
            <a:t>Public Notification</a:t>
          </a:r>
        </a:p>
      </dgm:t>
    </dgm:pt>
    <dgm:pt modelId="{8874EA5B-128C-4502-AD70-6B4DB115803D}" type="parTrans" cxnId="{87A4FD0B-4CD0-46E8-AF65-1BB212AFB8D7}">
      <dgm:prSet/>
      <dgm:spPr/>
      <dgm:t>
        <a:bodyPr/>
        <a:lstStyle/>
        <a:p>
          <a:endParaRPr lang="en-US"/>
        </a:p>
      </dgm:t>
    </dgm:pt>
    <dgm:pt modelId="{F4BA9088-8A02-45C9-940C-088096C8FE05}" type="sibTrans" cxnId="{87A4FD0B-4CD0-46E8-AF65-1BB212AFB8D7}">
      <dgm:prSet/>
      <dgm:spPr/>
      <dgm:t>
        <a:bodyPr/>
        <a:lstStyle/>
        <a:p>
          <a:endParaRPr lang="en-US"/>
        </a:p>
      </dgm:t>
    </dgm:pt>
    <dgm:pt modelId="{1E26F1D0-10EA-465D-BF1F-BC2462DB60DC}">
      <dgm:prSet phldrT="[Text]" custT="1"/>
      <dgm:spPr/>
      <dgm:t>
        <a:bodyPr/>
        <a:lstStyle/>
        <a:p>
          <a:r>
            <a:rPr lang="en-US" sz="1400" dirty="0">
              <a:latin typeface="Verdana" panose="020B0604030504040204" pitchFamily="34" charset="0"/>
              <a:ea typeface="Verdana" panose="020B0604030504040204" pitchFamily="34" charset="0"/>
            </a:rPr>
            <a:t>Evaluation</a:t>
          </a:r>
        </a:p>
      </dgm:t>
    </dgm:pt>
    <dgm:pt modelId="{524C6C35-BA31-47CE-89A3-5883414468F7}" type="parTrans" cxnId="{37856139-603A-4E78-95AE-458F247C241D}">
      <dgm:prSet/>
      <dgm:spPr/>
      <dgm:t>
        <a:bodyPr/>
        <a:lstStyle/>
        <a:p>
          <a:endParaRPr lang="en-US"/>
        </a:p>
      </dgm:t>
    </dgm:pt>
    <dgm:pt modelId="{766729E5-5052-494E-90C4-E069B2751655}" type="sibTrans" cxnId="{37856139-603A-4E78-95AE-458F247C241D}">
      <dgm:prSet/>
      <dgm:spPr/>
      <dgm:t>
        <a:bodyPr/>
        <a:lstStyle/>
        <a:p>
          <a:endParaRPr lang="en-US"/>
        </a:p>
      </dgm:t>
    </dgm:pt>
    <dgm:pt modelId="{4497E1A6-C448-422E-A7E7-19243D99F039}">
      <dgm:prSet phldrT="[Text]" custT="1"/>
      <dgm:spPr/>
      <dgm:t>
        <a:bodyPr/>
        <a:lstStyle/>
        <a:p>
          <a:r>
            <a:rPr lang="en-US" sz="1400" dirty="0">
              <a:latin typeface="Verdana" panose="020B0604030504040204" pitchFamily="34" charset="0"/>
              <a:ea typeface="Verdana" panose="020B0604030504040204" pitchFamily="34" charset="0"/>
            </a:rPr>
            <a:t>Jury Costs</a:t>
          </a:r>
        </a:p>
      </dgm:t>
    </dgm:pt>
    <dgm:pt modelId="{2353455D-13E8-4090-A531-0FCD2BD9C08B}" type="parTrans" cxnId="{26F4E458-CA0C-4C88-A77A-0409F01D3EB2}">
      <dgm:prSet/>
      <dgm:spPr/>
      <dgm:t>
        <a:bodyPr/>
        <a:lstStyle/>
        <a:p>
          <a:endParaRPr lang="en-US"/>
        </a:p>
      </dgm:t>
    </dgm:pt>
    <dgm:pt modelId="{F0F9821E-56E7-402C-B3C6-6ACE831B5026}" type="sibTrans" cxnId="{26F4E458-CA0C-4C88-A77A-0409F01D3EB2}">
      <dgm:prSet/>
      <dgm:spPr/>
      <dgm:t>
        <a:bodyPr/>
        <a:lstStyle/>
        <a:p>
          <a:endParaRPr lang="en-US"/>
        </a:p>
      </dgm:t>
    </dgm:pt>
    <dgm:pt modelId="{42D16948-12F0-4675-85BE-4EE09A4C65D4}">
      <dgm:prSet phldrT="[Text]" custT="1"/>
      <dgm:spPr/>
      <dgm:t>
        <a:bodyPr/>
        <a:lstStyle/>
        <a:p>
          <a:r>
            <a:rPr lang="en-US" sz="1400" dirty="0">
              <a:latin typeface="Verdana" panose="020B0604030504040204" pitchFamily="34" charset="0"/>
              <a:ea typeface="Verdana" panose="020B0604030504040204" pitchFamily="34" charset="0"/>
            </a:rPr>
            <a:t>Leadership &amp; Staff Training</a:t>
          </a:r>
        </a:p>
      </dgm:t>
    </dgm:pt>
    <dgm:pt modelId="{9E2E60B4-BA20-4B62-96B1-589B9568344A}" type="sibTrans" cxnId="{ECF21999-AEF6-45B2-8E44-55D9C7038589}">
      <dgm:prSet/>
      <dgm:spPr/>
      <dgm:t>
        <a:bodyPr/>
        <a:lstStyle/>
        <a:p>
          <a:endParaRPr lang="en-US"/>
        </a:p>
      </dgm:t>
    </dgm:pt>
    <dgm:pt modelId="{825D4AF2-1923-4D67-B685-A10294837B43}" type="parTrans" cxnId="{ECF21999-AEF6-45B2-8E44-55D9C7038589}">
      <dgm:prSet/>
      <dgm:spPr/>
      <dgm:t>
        <a:bodyPr/>
        <a:lstStyle/>
        <a:p>
          <a:endParaRPr lang="en-US"/>
        </a:p>
      </dgm:t>
    </dgm:pt>
    <dgm:pt modelId="{0AEF2D7F-4143-4B59-989B-E6C33F6A5C40}">
      <dgm:prSet phldrT="[Text]" custT="1"/>
      <dgm:spPr/>
      <dgm:t>
        <a:bodyPr/>
        <a:lstStyle/>
        <a:p>
          <a:r>
            <a:rPr lang="en-US" sz="1400" dirty="0">
              <a:latin typeface="Verdana" panose="020B0604030504040204" pitchFamily="34" charset="0"/>
              <a:ea typeface="Verdana" panose="020B0604030504040204" pitchFamily="34" charset="0"/>
            </a:rPr>
            <a:t>Leadership &amp; Staff Training</a:t>
          </a:r>
        </a:p>
      </dgm:t>
    </dgm:pt>
    <dgm:pt modelId="{A03F9616-613F-45E8-AC5E-256D92F1FEA4}" type="parTrans" cxnId="{EBD367FB-FD96-4F7F-A136-D7BB52ACBFAB}">
      <dgm:prSet/>
      <dgm:spPr/>
      <dgm:t>
        <a:bodyPr/>
        <a:lstStyle/>
        <a:p>
          <a:endParaRPr lang="en-US"/>
        </a:p>
      </dgm:t>
    </dgm:pt>
    <dgm:pt modelId="{909CB1DD-6E00-4B9B-8112-69298EEF6831}" type="sibTrans" cxnId="{EBD367FB-FD96-4F7F-A136-D7BB52ACBFAB}">
      <dgm:prSet/>
      <dgm:spPr/>
      <dgm:t>
        <a:bodyPr/>
        <a:lstStyle/>
        <a:p>
          <a:endParaRPr lang="en-US"/>
        </a:p>
      </dgm:t>
    </dgm:pt>
    <dgm:pt modelId="{C4B38B49-28D5-4336-8991-BB47B3EBFE20}">
      <dgm:prSet phldrT="[Text]" custT="1"/>
      <dgm:spPr/>
      <dgm:t>
        <a:bodyPr/>
        <a:lstStyle/>
        <a:p>
          <a:r>
            <a:rPr lang="en-US" sz="1400" dirty="0">
              <a:latin typeface="Verdana" panose="020B0604030504040204" pitchFamily="34" charset="0"/>
              <a:ea typeface="Verdana" panose="020B0604030504040204" pitchFamily="34" charset="0"/>
            </a:rPr>
            <a:t>Project Staffing including recruitment, background checks, salary, fringe, supplies</a:t>
          </a:r>
        </a:p>
      </dgm:t>
    </dgm:pt>
    <dgm:pt modelId="{826B81C2-B689-4E54-BD71-739B28A6BE0A}" type="parTrans" cxnId="{B47ADD0B-E483-461C-81A4-4BEB93EC200C}">
      <dgm:prSet/>
      <dgm:spPr/>
      <dgm:t>
        <a:bodyPr/>
        <a:lstStyle/>
        <a:p>
          <a:endParaRPr lang="en-US"/>
        </a:p>
      </dgm:t>
    </dgm:pt>
    <dgm:pt modelId="{776A554B-0505-4ABA-A1AC-761229EB38AF}" type="sibTrans" cxnId="{B47ADD0B-E483-461C-81A4-4BEB93EC200C}">
      <dgm:prSet/>
      <dgm:spPr/>
      <dgm:t>
        <a:bodyPr/>
        <a:lstStyle/>
        <a:p>
          <a:endParaRPr lang="en-US"/>
        </a:p>
      </dgm:t>
    </dgm:pt>
    <dgm:pt modelId="{269C1C29-16A2-41E4-BCF9-008807A673A7}">
      <dgm:prSet phldrT="[Text]" custT="1"/>
      <dgm:spPr/>
      <dgm:t>
        <a:bodyPr/>
        <a:lstStyle/>
        <a:p>
          <a:r>
            <a:rPr lang="en-US" sz="1400" dirty="0">
              <a:latin typeface="Verdana" panose="020B0604030504040204" pitchFamily="34" charset="0"/>
              <a:ea typeface="Verdana" panose="020B0604030504040204" pitchFamily="34" charset="0"/>
            </a:rPr>
            <a:t>Leadership &amp; Staff Training</a:t>
          </a:r>
        </a:p>
      </dgm:t>
    </dgm:pt>
    <dgm:pt modelId="{108FB0FB-1CB5-4F7D-8DB7-B5CD5C4153A8}" type="parTrans" cxnId="{7CF59914-D7CD-40BD-B4D3-B638BEC4D794}">
      <dgm:prSet/>
      <dgm:spPr/>
      <dgm:t>
        <a:bodyPr/>
        <a:lstStyle/>
        <a:p>
          <a:endParaRPr lang="en-US"/>
        </a:p>
      </dgm:t>
    </dgm:pt>
    <dgm:pt modelId="{0A50B4D0-3F43-41C2-8E8B-87B27E47628F}" type="sibTrans" cxnId="{7CF59914-D7CD-40BD-B4D3-B638BEC4D794}">
      <dgm:prSet/>
      <dgm:spPr/>
      <dgm:t>
        <a:bodyPr/>
        <a:lstStyle/>
        <a:p>
          <a:endParaRPr lang="en-US"/>
        </a:p>
      </dgm:t>
    </dgm:pt>
    <dgm:pt modelId="{7DCB634F-C8EB-4DDD-A833-ADB804284A29}" type="pres">
      <dgm:prSet presAssocID="{FB9BCBD5-E57F-4AB9-B482-D4B84DB42A2E}" presName="Name0" presStyleCnt="0">
        <dgm:presLayoutVars>
          <dgm:dir/>
          <dgm:animOne val="branch"/>
          <dgm:animLvl val="lvl"/>
        </dgm:presLayoutVars>
      </dgm:prSet>
      <dgm:spPr/>
    </dgm:pt>
    <dgm:pt modelId="{AF3F30FE-A6D7-4A47-BF68-22AED43BA0F9}" type="pres">
      <dgm:prSet presAssocID="{A1FA7221-A3E0-4BC8-940A-F916344AC603}" presName="chaos" presStyleCnt="0"/>
      <dgm:spPr/>
    </dgm:pt>
    <dgm:pt modelId="{B8BA31E4-1A24-4B95-97A7-C314720B0D27}" type="pres">
      <dgm:prSet presAssocID="{A1FA7221-A3E0-4BC8-940A-F916344AC603}" presName="parTx1" presStyleLbl="revTx" presStyleIdx="0" presStyleCnt="5" custScaleY="175454"/>
      <dgm:spPr/>
    </dgm:pt>
    <dgm:pt modelId="{872EED6A-BE53-442D-B52E-606D291ADAE3}" type="pres">
      <dgm:prSet presAssocID="{A1FA7221-A3E0-4BC8-940A-F916344AC603}" presName="desTx1" presStyleLbl="revTx" presStyleIdx="1" presStyleCnt="5" custScaleX="116438" custScaleY="143176" custLinFactNeighborX="3451" custLinFactNeighborY="14619">
        <dgm:presLayoutVars>
          <dgm:bulletEnabled val="1"/>
        </dgm:presLayoutVars>
      </dgm:prSet>
      <dgm:spPr/>
    </dgm:pt>
    <dgm:pt modelId="{FA827B86-A2CA-46F8-97B3-1E772B806569}" type="pres">
      <dgm:prSet presAssocID="{A1FA7221-A3E0-4BC8-940A-F916344AC603}" presName="c1" presStyleLbl="node1" presStyleIdx="0" presStyleCnt="19"/>
      <dgm:spPr/>
    </dgm:pt>
    <dgm:pt modelId="{314021B5-D44F-4DD6-A306-5A892BA2E624}" type="pres">
      <dgm:prSet presAssocID="{A1FA7221-A3E0-4BC8-940A-F916344AC603}" presName="c2" presStyleLbl="node1" presStyleIdx="1" presStyleCnt="19"/>
      <dgm:spPr/>
    </dgm:pt>
    <dgm:pt modelId="{FF45D161-8D76-4D63-8412-09347F20F395}" type="pres">
      <dgm:prSet presAssocID="{A1FA7221-A3E0-4BC8-940A-F916344AC603}" presName="c3" presStyleLbl="node1" presStyleIdx="2" presStyleCnt="19"/>
      <dgm:spPr/>
    </dgm:pt>
    <dgm:pt modelId="{8F56BC46-2469-4B27-916D-7D7D05A6CDD2}" type="pres">
      <dgm:prSet presAssocID="{A1FA7221-A3E0-4BC8-940A-F916344AC603}" presName="c4" presStyleLbl="node1" presStyleIdx="3" presStyleCnt="19"/>
      <dgm:spPr/>
    </dgm:pt>
    <dgm:pt modelId="{824F02C0-ADC0-45DF-9AAD-05D6F582A4E6}" type="pres">
      <dgm:prSet presAssocID="{A1FA7221-A3E0-4BC8-940A-F916344AC603}" presName="c5" presStyleLbl="node1" presStyleIdx="4" presStyleCnt="19"/>
      <dgm:spPr/>
    </dgm:pt>
    <dgm:pt modelId="{6202F195-EE10-4DD0-ACC0-D034B82BA553}" type="pres">
      <dgm:prSet presAssocID="{A1FA7221-A3E0-4BC8-940A-F916344AC603}" presName="c6" presStyleLbl="node1" presStyleIdx="5" presStyleCnt="19"/>
      <dgm:spPr/>
    </dgm:pt>
    <dgm:pt modelId="{35A5E16B-56C6-4ACF-A64D-4C9F304FB8BA}" type="pres">
      <dgm:prSet presAssocID="{A1FA7221-A3E0-4BC8-940A-F916344AC603}" presName="c7" presStyleLbl="node1" presStyleIdx="6" presStyleCnt="19"/>
      <dgm:spPr/>
    </dgm:pt>
    <dgm:pt modelId="{D1A683B3-5722-4CF0-90A4-2FFE97F3F936}" type="pres">
      <dgm:prSet presAssocID="{A1FA7221-A3E0-4BC8-940A-F916344AC603}" presName="c8" presStyleLbl="node1" presStyleIdx="7" presStyleCnt="19"/>
      <dgm:spPr/>
    </dgm:pt>
    <dgm:pt modelId="{A9B334C0-2239-4982-9631-3CFE5B6C583A}" type="pres">
      <dgm:prSet presAssocID="{A1FA7221-A3E0-4BC8-940A-F916344AC603}" presName="c9" presStyleLbl="node1" presStyleIdx="8" presStyleCnt="19"/>
      <dgm:spPr/>
    </dgm:pt>
    <dgm:pt modelId="{CB0B01AD-88C0-4F17-90E4-04FEB3BD0D97}" type="pres">
      <dgm:prSet presAssocID="{A1FA7221-A3E0-4BC8-940A-F916344AC603}" presName="c10" presStyleLbl="node1" presStyleIdx="9" presStyleCnt="19"/>
      <dgm:spPr/>
    </dgm:pt>
    <dgm:pt modelId="{32422330-2634-4575-9C97-CABD929BFA5F}" type="pres">
      <dgm:prSet presAssocID="{A1FA7221-A3E0-4BC8-940A-F916344AC603}" presName="c11" presStyleLbl="node1" presStyleIdx="10" presStyleCnt="19"/>
      <dgm:spPr/>
    </dgm:pt>
    <dgm:pt modelId="{EBFE7DB0-D2D3-4272-9302-A1ADAE78528E}" type="pres">
      <dgm:prSet presAssocID="{A1FA7221-A3E0-4BC8-940A-F916344AC603}" presName="c12" presStyleLbl="node1" presStyleIdx="11" presStyleCnt="19"/>
      <dgm:spPr/>
    </dgm:pt>
    <dgm:pt modelId="{7CF50E99-167A-408D-B6F7-DFE4C46868DB}" type="pres">
      <dgm:prSet presAssocID="{A1FA7221-A3E0-4BC8-940A-F916344AC603}" presName="c13" presStyleLbl="node1" presStyleIdx="12" presStyleCnt="19"/>
      <dgm:spPr/>
    </dgm:pt>
    <dgm:pt modelId="{049627AC-FCEF-4E50-820B-425DC852933C}" type="pres">
      <dgm:prSet presAssocID="{A1FA7221-A3E0-4BC8-940A-F916344AC603}" presName="c14" presStyleLbl="node1" presStyleIdx="13" presStyleCnt="19"/>
      <dgm:spPr/>
    </dgm:pt>
    <dgm:pt modelId="{256FE72B-81EC-4245-A804-48B498E46291}" type="pres">
      <dgm:prSet presAssocID="{A1FA7221-A3E0-4BC8-940A-F916344AC603}" presName="c15" presStyleLbl="node1" presStyleIdx="14" presStyleCnt="19"/>
      <dgm:spPr/>
    </dgm:pt>
    <dgm:pt modelId="{08F85798-B1C2-4A70-BDAC-683437DAD0F3}" type="pres">
      <dgm:prSet presAssocID="{A1FA7221-A3E0-4BC8-940A-F916344AC603}" presName="c16" presStyleLbl="node1" presStyleIdx="15" presStyleCnt="19"/>
      <dgm:spPr/>
    </dgm:pt>
    <dgm:pt modelId="{86E5CBC1-DDBD-44F8-9A09-9B0AEB549C56}" type="pres">
      <dgm:prSet presAssocID="{A1FA7221-A3E0-4BC8-940A-F916344AC603}" presName="c17" presStyleLbl="node1" presStyleIdx="16" presStyleCnt="19"/>
      <dgm:spPr/>
    </dgm:pt>
    <dgm:pt modelId="{1BA37971-4DCB-4626-A3CF-181666984565}" type="pres">
      <dgm:prSet presAssocID="{A1FA7221-A3E0-4BC8-940A-F916344AC603}" presName="c18" presStyleLbl="node1" presStyleIdx="17" presStyleCnt="19"/>
      <dgm:spPr/>
    </dgm:pt>
    <dgm:pt modelId="{810EDC8C-9954-4D86-836E-F24C8262B5AA}" type="pres">
      <dgm:prSet presAssocID="{4794CD05-BC16-465A-8A0D-6236A08FA4E8}" presName="chevronComposite1" presStyleCnt="0"/>
      <dgm:spPr/>
    </dgm:pt>
    <dgm:pt modelId="{57132166-4CCD-465F-9492-D372FC986C89}" type="pres">
      <dgm:prSet presAssocID="{4794CD05-BC16-465A-8A0D-6236A08FA4E8}" presName="chevron1" presStyleLbl="sibTrans2D1" presStyleIdx="0" presStyleCnt="2"/>
      <dgm:spPr/>
    </dgm:pt>
    <dgm:pt modelId="{6AE0F1D4-B5B7-4DCB-BBD3-42AEDF285E73}" type="pres">
      <dgm:prSet presAssocID="{4794CD05-BC16-465A-8A0D-6236A08FA4E8}" presName="spChevron1" presStyleCnt="0"/>
      <dgm:spPr/>
    </dgm:pt>
    <dgm:pt modelId="{06287EC6-1159-43E0-B973-A23C1CAD5684}" type="pres">
      <dgm:prSet presAssocID="{E76510F6-3CD9-48F2-B097-BFE1004B1AED}" presName="middle" presStyleCnt="0"/>
      <dgm:spPr/>
    </dgm:pt>
    <dgm:pt modelId="{C5956EB6-9927-4B9C-A98A-9455D9E6A268}" type="pres">
      <dgm:prSet presAssocID="{E76510F6-3CD9-48F2-B097-BFE1004B1AED}" presName="parTxMid" presStyleLbl="revTx" presStyleIdx="2" presStyleCnt="5" custScaleX="121521"/>
      <dgm:spPr/>
    </dgm:pt>
    <dgm:pt modelId="{8E80540F-4839-4405-B106-E122D9E4A830}" type="pres">
      <dgm:prSet presAssocID="{E76510F6-3CD9-48F2-B097-BFE1004B1AED}" presName="desTxMid" presStyleLbl="revTx" presStyleIdx="3" presStyleCnt="5" custScaleX="138230" custScaleY="118976" custLinFactNeighborX="-3297" custLinFactNeighborY="2151">
        <dgm:presLayoutVars>
          <dgm:bulletEnabled val="1"/>
        </dgm:presLayoutVars>
      </dgm:prSet>
      <dgm:spPr/>
    </dgm:pt>
    <dgm:pt modelId="{0A71203B-F151-47F8-BDEC-E744E694692E}" type="pres">
      <dgm:prSet presAssocID="{E76510F6-3CD9-48F2-B097-BFE1004B1AED}" presName="spMid" presStyleCnt="0"/>
      <dgm:spPr/>
    </dgm:pt>
    <dgm:pt modelId="{AEB556B9-CB6F-476C-8318-9E049F67C7A9}" type="pres">
      <dgm:prSet presAssocID="{BDD3ADC2-A6EF-4985-847C-B2CD6E671592}" presName="chevronComposite1" presStyleCnt="0"/>
      <dgm:spPr/>
    </dgm:pt>
    <dgm:pt modelId="{1F5B63EC-0982-4D09-9AAE-2DBE57FF0EC3}" type="pres">
      <dgm:prSet presAssocID="{BDD3ADC2-A6EF-4985-847C-B2CD6E671592}" presName="chevron1" presStyleLbl="sibTrans2D1" presStyleIdx="1" presStyleCnt="2"/>
      <dgm:spPr/>
    </dgm:pt>
    <dgm:pt modelId="{876D6020-DA06-4FA3-B8B0-0A56FF9AE06D}" type="pres">
      <dgm:prSet presAssocID="{BDD3ADC2-A6EF-4985-847C-B2CD6E671592}" presName="spChevron1" presStyleCnt="0"/>
      <dgm:spPr/>
    </dgm:pt>
    <dgm:pt modelId="{B8EF182F-8824-48C9-AA44-02151B730FEF}" type="pres">
      <dgm:prSet presAssocID="{B21A09E4-3598-4582-A358-E99777300BFD}" presName="last" presStyleCnt="0"/>
      <dgm:spPr/>
    </dgm:pt>
    <dgm:pt modelId="{A28D5F2E-FA31-4E14-9CE6-125CD6824DB1}" type="pres">
      <dgm:prSet presAssocID="{B21A09E4-3598-4582-A358-E99777300BFD}" presName="circleTx" presStyleLbl="node1" presStyleIdx="18" presStyleCnt="19" custScaleX="121749" custScaleY="104007"/>
      <dgm:spPr/>
    </dgm:pt>
    <dgm:pt modelId="{A1C2B716-A3B9-4223-A902-2ADD79029FCD}" type="pres">
      <dgm:prSet presAssocID="{B21A09E4-3598-4582-A358-E99777300BFD}" presName="desTxN" presStyleLbl="revTx" presStyleIdx="4" presStyleCnt="5" custScaleX="176619" custScaleY="138400" custLinFactNeighborX="103" custLinFactNeighborY="10470">
        <dgm:presLayoutVars>
          <dgm:bulletEnabled val="1"/>
        </dgm:presLayoutVars>
      </dgm:prSet>
      <dgm:spPr/>
    </dgm:pt>
    <dgm:pt modelId="{C2BA2F34-7610-474D-B861-80C350790747}" type="pres">
      <dgm:prSet presAssocID="{B21A09E4-3598-4582-A358-E99777300BFD}" presName="spN" presStyleCnt="0"/>
      <dgm:spPr/>
    </dgm:pt>
  </dgm:ptLst>
  <dgm:cxnLst>
    <dgm:cxn modelId="{A47B4F01-AF2B-478F-8B45-9740A1E91DDD}" type="presOf" srcId="{04E08628-7E97-4E9E-B2E3-376E382D8878}" destId="{A1C2B716-A3B9-4223-A902-2ADD79029FCD}" srcOrd="0" destOrd="1" presId="urn:microsoft.com/office/officeart/2009/3/layout/RandomtoResultProcess"/>
    <dgm:cxn modelId="{2351CC01-AEAB-4233-8718-0FC103A011E6}" srcId="{B21A09E4-3598-4582-A358-E99777300BFD}" destId="{04E08628-7E97-4E9E-B2E3-376E382D8878}" srcOrd="1" destOrd="0" parTransId="{DC74A992-AEED-4FFA-98F0-FF0FAE284A18}" sibTransId="{47D207CB-A633-46F8-808D-E7D4767B64ED}"/>
    <dgm:cxn modelId="{D5273702-174A-4485-8728-A4300C4B828B}" srcId="{A1FA7221-A3E0-4BC8-940A-F916344AC603}" destId="{84DC1B43-0C92-48A6-8E6A-558EA7618332}" srcOrd="0" destOrd="0" parTransId="{DBBA3CD1-5383-4D6A-BBA5-9296CE76AD67}" sibTransId="{42EA3583-58F7-4E99-ABBB-6B64FBACF352}"/>
    <dgm:cxn modelId="{F0ADF402-85C2-453A-9EF7-744BE286A12D}" type="presOf" srcId="{DCD30410-22D2-4136-9654-0297533AF3AB}" destId="{8E80540F-4839-4405-B106-E122D9E4A830}" srcOrd="0" destOrd="3" presId="urn:microsoft.com/office/officeart/2009/3/layout/RandomtoResultProcess"/>
    <dgm:cxn modelId="{8B74DB0A-CC48-45F3-B7A1-6A82A081CBDA}" type="presOf" srcId="{E63F3CFB-F285-4375-AF4E-D576DF47FA48}" destId="{8E80540F-4839-4405-B106-E122D9E4A830}" srcOrd="0" destOrd="4" presId="urn:microsoft.com/office/officeart/2009/3/layout/RandomtoResultProcess"/>
    <dgm:cxn modelId="{B47ADD0B-E483-461C-81A4-4BEB93EC200C}" srcId="{A1FA7221-A3E0-4BC8-940A-F916344AC603}" destId="{C4B38B49-28D5-4336-8991-BB47B3EBFE20}" srcOrd="2" destOrd="0" parTransId="{826B81C2-B689-4E54-BD71-739B28A6BE0A}" sibTransId="{776A554B-0505-4ABA-A1AC-761229EB38AF}"/>
    <dgm:cxn modelId="{87A4FD0B-4CD0-46E8-AF65-1BB212AFB8D7}" srcId="{E76510F6-3CD9-48F2-B097-BFE1004B1AED}" destId="{DCD30410-22D2-4136-9654-0297533AF3AB}" srcOrd="3" destOrd="0" parTransId="{8874EA5B-128C-4502-AD70-6B4DB115803D}" sibTransId="{F4BA9088-8A02-45C9-940C-088096C8FE05}"/>
    <dgm:cxn modelId="{B6C5660C-9FE3-4F9D-86F3-1A0BD5212F44}" type="presOf" srcId="{269C1C29-16A2-41E4-BCF9-008807A673A7}" destId="{A1C2B716-A3B9-4223-A902-2ADD79029FCD}" srcOrd="0" destOrd="7" presId="urn:microsoft.com/office/officeart/2009/3/layout/RandomtoResultProcess"/>
    <dgm:cxn modelId="{5F8C2613-0B22-47E8-8538-58C107330526}" type="presOf" srcId="{4102D897-62F2-426A-B86F-D792296FFEFC}" destId="{8E80540F-4839-4405-B106-E122D9E4A830}" srcOrd="0" destOrd="0" presId="urn:microsoft.com/office/officeart/2009/3/layout/RandomtoResultProcess"/>
    <dgm:cxn modelId="{7CF59914-D7CD-40BD-B4D3-B638BEC4D794}" srcId="{B21A09E4-3598-4582-A358-E99777300BFD}" destId="{269C1C29-16A2-41E4-BCF9-008807A673A7}" srcOrd="7" destOrd="0" parTransId="{108FB0FB-1CB5-4F7D-8DB7-B5CD5C4153A8}" sibTransId="{0A50B4D0-3F43-41C2-8E8B-87B27E47628F}"/>
    <dgm:cxn modelId="{CA301D1B-38C3-4D24-8249-A63B28712CC5}" type="presOf" srcId="{84DC1B43-0C92-48A6-8E6A-558EA7618332}" destId="{872EED6A-BE53-442D-B52E-606D291ADAE3}" srcOrd="0" destOrd="0" presId="urn:microsoft.com/office/officeart/2009/3/layout/RandomtoResultProcess"/>
    <dgm:cxn modelId="{F41A811E-0062-4610-9F8A-09B6ED7040FE}" type="presOf" srcId="{4497E1A6-C448-422E-A7E7-19243D99F039}" destId="{A1C2B716-A3B9-4223-A902-2ADD79029FCD}" srcOrd="0" destOrd="3" presId="urn:microsoft.com/office/officeart/2009/3/layout/RandomtoResultProcess"/>
    <dgm:cxn modelId="{63A07327-6877-4512-A561-ADC45E417FA6}" type="presOf" srcId="{C4B38B49-28D5-4336-8991-BB47B3EBFE20}" destId="{872EED6A-BE53-442D-B52E-606D291ADAE3}" srcOrd="0" destOrd="2" presId="urn:microsoft.com/office/officeart/2009/3/layout/RandomtoResultProcess"/>
    <dgm:cxn modelId="{37856139-603A-4E78-95AE-458F247C241D}" srcId="{B21A09E4-3598-4582-A358-E99777300BFD}" destId="{1E26F1D0-10EA-465D-BF1F-BC2462DB60DC}" srcOrd="6" destOrd="0" parTransId="{524C6C35-BA31-47CE-89A3-5883414468F7}" sibTransId="{766729E5-5052-494E-90C4-E069B2751655}"/>
    <dgm:cxn modelId="{27375F3A-A30B-4869-ACF4-400341CD19B2}" srcId="{E76510F6-3CD9-48F2-B097-BFE1004B1AED}" destId="{4102D897-62F2-426A-B86F-D792296FFEFC}" srcOrd="0" destOrd="0" parTransId="{366EF710-B543-464D-AB01-002658951E6D}" sibTransId="{D15D4C9B-16C4-417A-9F4A-25DDA1042A83}"/>
    <dgm:cxn modelId="{DAB8755C-EADA-4190-B151-769E1D45EF25}" type="presOf" srcId="{16EC4A74-431D-40E2-A814-E07B52A38052}" destId="{8E80540F-4839-4405-B106-E122D9E4A830}" srcOrd="0" destOrd="2" presId="urn:microsoft.com/office/officeart/2009/3/layout/RandomtoResultProcess"/>
    <dgm:cxn modelId="{967D1261-CE56-4696-BFF4-BD4E20AC54C6}" srcId="{B21A09E4-3598-4582-A358-E99777300BFD}" destId="{CD57C439-B095-45CF-B997-C2824C9D67CA}" srcOrd="0" destOrd="0" parTransId="{245A6F9B-0B66-42EA-9E33-597A7FEC7977}" sibTransId="{D9AD5AAE-E132-45C1-9C33-E50670FBEF90}"/>
    <dgm:cxn modelId="{924B9748-46E9-4F7F-979F-B52A7EB3F02A}" type="presOf" srcId="{4DFA4B20-D448-414E-9DAC-7ED0136828F2}" destId="{A1C2B716-A3B9-4223-A902-2ADD79029FCD}" srcOrd="0" destOrd="4" presId="urn:microsoft.com/office/officeart/2009/3/layout/RandomtoResultProcess"/>
    <dgm:cxn modelId="{0B43854B-6F16-4629-AC9D-6B4C8CE7FB0D}" srcId="{E76510F6-3CD9-48F2-B097-BFE1004B1AED}" destId="{16EC4A74-431D-40E2-A814-E07B52A38052}" srcOrd="2" destOrd="0" parTransId="{187586B1-CD40-4E64-96E2-BBFC9381E4B7}" sibTransId="{7D4E21DD-DDF0-4139-B6DF-C58258D1ECF6}"/>
    <dgm:cxn modelId="{F1BD9A4C-35CF-45B5-89B0-96386F6D174E}" srcId="{B21A09E4-3598-4582-A358-E99777300BFD}" destId="{4DFA4B20-D448-414E-9DAC-7ED0136828F2}" srcOrd="4" destOrd="0" parTransId="{8DF583ED-26D3-4181-BA85-62111A13AC03}" sibTransId="{500DCD78-45A5-4F0B-BFD5-89011966344B}"/>
    <dgm:cxn modelId="{106A8F4D-83A5-44AB-A99A-5A42BFF07BBE}" type="presOf" srcId="{B21A09E4-3598-4582-A358-E99777300BFD}" destId="{A28D5F2E-FA31-4E14-9CE6-125CD6824DB1}" srcOrd="0" destOrd="0" presId="urn:microsoft.com/office/officeart/2009/3/layout/RandomtoResultProcess"/>
    <dgm:cxn modelId="{1CB41C6E-15AC-4483-83BB-E61C87BC596D}" type="presOf" srcId="{11FDF31C-FC32-4B6D-8168-55991D727EE7}" destId="{A1C2B716-A3B9-4223-A902-2ADD79029FCD}" srcOrd="0" destOrd="5" presId="urn:microsoft.com/office/officeart/2009/3/layout/RandomtoResultProcess"/>
    <dgm:cxn modelId="{43698F73-4D4D-43BF-87F1-8473F8BBC1A9}" type="presOf" srcId="{1E26F1D0-10EA-465D-BF1F-BC2462DB60DC}" destId="{A1C2B716-A3B9-4223-A902-2ADD79029FCD}" srcOrd="0" destOrd="6" presId="urn:microsoft.com/office/officeart/2009/3/layout/RandomtoResultProcess"/>
    <dgm:cxn modelId="{0851E256-510B-45C7-9DA6-8BAE83089EAB}" type="presOf" srcId="{E76510F6-3CD9-48F2-B097-BFE1004B1AED}" destId="{C5956EB6-9927-4B9C-A98A-9455D9E6A268}" srcOrd="0" destOrd="0" presId="urn:microsoft.com/office/officeart/2009/3/layout/RandomtoResultProcess"/>
    <dgm:cxn modelId="{4D0C7E77-E378-4EAE-8155-6296F50D567C}" srcId="{E76510F6-3CD9-48F2-B097-BFE1004B1AED}" destId="{84C9048C-BB01-4377-B89C-50F831867EE2}" srcOrd="1" destOrd="0" parTransId="{935C11A6-03F7-4487-B60C-DE61A99581CC}" sibTransId="{FF006A68-ED0E-4754-BF9C-AA3BA58CDC65}"/>
    <dgm:cxn modelId="{26F4E458-CA0C-4C88-A77A-0409F01D3EB2}" srcId="{B21A09E4-3598-4582-A358-E99777300BFD}" destId="{4497E1A6-C448-422E-A7E7-19243D99F039}" srcOrd="3" destOrd="0" parTransId="{2353455D-13E8-4090-A531-0FCD2BD9C08B}" sibTransId="{F0F9821E-56E7-402C-B3C6-6ACE831B5026}"/>
    <dgm:cxn modelId="{0EF42D7E-C0A8-4191-9F17-355469F08443}" srcId="{FB9BCBD5-E57F-4AB9-B482-D4B84DB42A2E}" destId="{B21A09E4-3598-4582-A358-E99777300BFD}" srcOrd="2" destOrd="0" parTransId="{47009BF7-EE85-40B7-8F4D-FC902899E1E9}" sibTransId="{874D882C-9448-43BA-A568-4EE05A74A8DA}"/>
    <dgm:cxn modelId="{F63AB781-BBE8-423E-8335-345B0BCD5A0F}" srcId="{A1FA7221-A3E0-4BC8-940A-F916344AC603}" destId="{3CACBBC3-E67B-419D-B788-1A7A5F0BE159}" srcOrd="1" destOrd="0" parTransId="{AA8A2DA7-F0D4-40AF-AA5B-2E9B3EE418F0}" sibTransId="{43367C39-55DB-47E5-9B35-A2686D6D3294}"/>
    <dgm:cxn modelId="{501B7086-12E1-4C19-BE63-F00C98346069}" srcId="{FB9BCBD5-E57F-4AB9-B482-D4B84DB42A2E}" destId="{A1FA7221-A3E0-4BC8-940A-F916344AC603}" srcOrd="0" destOrd="0" parTransId="{061D6D9F-86F3-4CEE-85CD-B702E7AEBBF7}" sibTransId="{4794CD05-BC16-465A-8A0D-6236A08FA4E8}"/>
    <dgm:cxn modelId="{DB96B986-0E5C-4B57-AC8C-17C9CDB7486B}" srcId="{E76510F6-3CD9-48F2-B097-BFE1004B1AED}" destId="{E63F3CFB-F285-4375-AF4E-D576DF47FA48}" srcOrd="4" destOrd="0" parTransId="{DE57A0B1-AB81-40D5-A165-67E0CB0EBF41}" sibTransId="{F570C2E0-DEAF-4F45-A8CE-6A3EB0E5F3D5}"/>
    <dgm:cxn modelId="{E450B591-A488-444B-9ED3-9CA6DAAC9456}" srcId="{FB9BCBD5-E57F-4AB9-B482-D4B84DB42A2E}" destId="{E76510F6-3CD9-48F2-B097-BFE1004B1AED}" srcOrd="1" destOrd="0" parTransId="{3B1C6819-D941-4AE4-820F-E96B1B0A29DD}" sibTransId="{BDD3ADC2-A6EF-4985-847C-B2CD6E671592}"/>
    <dgm:cxn modelId="{A87A7493-C1EC-4355-A1CB-A6458972FC86}" type="presOf" srcId="{A1FA7221-A3E0-4BC8-940A-F916344AC603}" destId="{B8BA31E4-1A24-4B95-97A7-C314720B0D27}" srcOrd="0" destOrd="0" presId="urn:microsoft.com/office/officeart/2009/3/layout/RandomtoResultProcess"/>
    <dgm:cxn modelId="{ECF21999-AEF6-45B2-8E44-55D9C7038589}" srcId="{E76510F6-3CD9-48F2-B097-BFE1004B1AED}" destId="{42D16948-12F0-4675-85BE-4EE09A4C65D4}" srcOrd="5" destOrd="0" parTransId="{825D4AF2-1923-4D67-B685-A10294837B43}" sibTransId="{9E2E60B4-BA20-4B62-96B1-589B9568344A}"/>
    <dgm:cxn modelId="{7CBC65A6-BD7B-4CF2-B6E3-2597B93453CB}" type="presOf" srcId="{84C9048C-BB01-4377-B89C-50F831867EE2}" destId="{8E80540F-4839-4405-B106-E122D9E4A830}" srcOrd="0" destOrd="1" presId="urn:microsoft.com/office/officeart/2009/3/layout/RandomtoResultProcess"/>
    <dgm:cxn modelId="{28A4D2C7-D6CA-4498-AEF5-8A473145E55B}" type="presOf" srcId="{CD57C439-B095-45CF-B997-C2824C9D67CA}" destId="{A1C2B716-A3B9-4223-A902-2ADD79029FCD}" srcOrd="0" destOrd="0" presId="urn:microsoft.com/office/officeart/2009/3/layout/RandomtoResultProcess"/>
    <dgm:cxn modelId="{305947CA-3CA8-4D0B-8501-C43AD1E2C78A}" type="presOf" srcId="{42D16948-12F0-4675-85BE-4EE09A4C65D4}" destId="{8E80540F-4839-4405-B106-E122D9E4A830}" srcOrd="0" destOrd="5" presId="urn:microsoft.com/office/officeart/2009/3/layout/RandomtoResultProcess"/>
    <dgm:cxn modelId="{9B2481CC-EEB2-4F5D-BB78-BF6919A1043B}" type="presOf" srcId="{DE8A5C5B-470E-442D-A902-BD0B235E97C3}" destId="{A1C2B716-A3B9-4223-A902-2ADD79029FCD}" srcOrd="0" destOrd="2" presId="urn:microsoft.com/office/officeart/2009/3/layout/RandomtoResultProcess"/>
    <dgm:cxn modelId="{432FCBD1-5897-4533-B9C6-6DF18A788548}" srcId="{B21A09E4-3598-4582-A358-E99777300BFD}" destId="{DE8A5C5B-470E-442D-A902-BD0B235E97C3}" srcOrd="2" destOrd="0" parTransId="{BAD023D8-67EF-4F39-AE02-111075FD4284}" sibTransId="{5E3679D4-8A9C-4F82-AAA5-6A72FD93D016}"/>
    <dgm:cxn modelId="{D3F1D5D2-8F24-453E-9A29-C2E53C3BF5DD}" type="presOf" srcId="{0AEF2D7F-4143-4B59-989B-E6C33F6A5C40}" destId="{872EED6A-BE53-442D-B52E-606D291ADAE3}" srcOrd="0" destOrd="3" presId="urn:microsoft.com/office/officeart/2009/3/layout/RandomtoResultProcess"/>
    <dgm:cxn modelId="{82075AF0-0180-4507-AFF6-BD223C7E54E8}" type="presOf" srcId="{3CACBBC3-E67B-419D-B788-1A7A5F0BE159}" destId="{872EED6A-BE53-442D-B52E-606D291ADAE3}" srcOrd="0" destOrd="1" presId="urn:microsoft.com/office/officeart/2009/3/layout/RandomtoResultProcess"/>
    <dgm:cxn modelId="{0264CEF3-B8CF-4EB5-8FF1-F15B0D56842C}" type="presOf" srcId="{FB9BCBD5-E57F-4AB9-B482-D4B84DB42A2E}" destId="{7DCB634F-C8EB-4DDD-A833-ADB804284A29}" srcOrd="0" destOrd="0" presId="urn:microsoft.com/office/officeart/2009/3/layout/RandomtoResultProcess"/>
    <dgm:cxn modelId="{EBD367FB-FD96-4F7F-A136-D7BB52ACBFAB}" srcId="{A1FA7221-A3E0-4BC8-940A-F916344AC603}" destId="{0AEF2D7F-4143-4B59-989B-E6C33F6A5C40}" srcOrd="3" destOrd="0" parTransId="{A03F9616-613F-45E8-AC5E-256D92F1FEA4}" sibTransId="{909CB1DD-6E00-4B9B-8112-69298EEF6831}"/>
    <dgm:cxn modelId="{BFF863FD-0654-424A-9B2E-D145E1E09930}" srcId="{B21A09E4-3598-4582-A358-E99777300BFD}" destId="{11FDF31C-FC32-4B6D-8168-55991D727EE7}" srcOrd="5" destOrd="0" parTransId="{154E51DD-BA92-49D1-8717-7EFFD06D6F2E}" sibTransId="{EA029A8E-3FD3-47C0-84B0-C93609361124}"/>
    <dgm:cxn modelId="{8B6639CC-D2CC-4601-ADBE-BDDB7D90F4AF}" type="presParOf" srcId="{7DCB634F-C8EB-4DDD-A833-ADB804284A29}" destId="{AF3F30FE-A6D7-4A47-BF68-22AED43BA0F9}" srcOrd="0" destOrd="0" presId="urn:microsoft.com/office/officeart/2009/3/layout/RandomtoResultProcess"/>
    <dgm:cxn modelId="{538975AA-AF8E-43D4-BA51-C3337D42E351}" type="presParOf" srcId="{AF3F30FE-A6D7-4A47-BF68-22AED43BA0F9}" destId="{B8BA31E4-1A24-4B95-97A7-C314720B0D27}" srcOrd="0" destOrd="0" presId="urn:microsoft.com/office/officeart/2009/3/layout/RandomtoResultProcess"/>
    <dgm:cxn modelId="{BF4DAB57-F8CB-41C9-A9E5-FA97E14DC1B1}" type="presParOf" srcId="{AF3F30FE-A6D7-4A47-BF68-22AED43BA0F9}" destId="{872EED6A-BE53-442D-B52E-606D291ADAE3}" srcOrd="1" destOrd="0" presId="urn:microsoft.com/office/officeart/2009/3/layout/RandomtoResultProcess"/>
    <dgm:cxn modelId="{C2B3796C-F7BD-421D-8A4E-4D2A2AD83357}" type="presParOf" srcId="{AF3F30FE-A6D7-4A47-BF68-22AED43BA0F9}" destId="{FA827B86-A2CA-46F8-97B3-1E772B806569}" srcOrd="2" destOrd="0" presId="urn:microsoft.com/office/officeart/2009/3/layout/RandomtoResultProcess"/>
    <dgm:cxn modelId="{2364ED80-61E0-4FD1-8DAA-FE360DE1E96D}" type="presParOf" srcId="{AF3F30FE-A6D7-4A47-BF68-22AED43BA0F9}" destId="{314021B5-D44F-4DD6-A306-5A892BA2E624}" srcOrd="3" destOrd="0" presId="urn:microsoft.com/office/officeart/2009/3/layout/RandomtoResultProcess"/>
    <dgm:cxn modelId="{2DCD1855-547A-42B5-98AD-20CB14B53A0C}" type="presParOf" srcId="{AF3F30FE-A6D7-4A47-BF68-22AED43BA0F9}" destId="{FF45D161-8D76-4D63-8412-09347F20F395}" srcOrd="4" destOrd="0" presId="urn:microsoft.com/office/officeart/2009/3/layout/RandomtoResultProcess"/>
    <dgm:cxn modelId="{F31B7925-EC46-4AE6-BAD1-740824EF80B6}" type="presParOf" srcId="{AF3F30FE-A6D7-4A47-BF68-22AED43BA0F9}" destId="{8F56BC46-2469-4B27-916D-7D7D05A6CDD2}" srcOrd="5" destOrd="0" presId="urn:microsoft.com/office/officeart/2009/3/layout/RandomtoResultProcess"/>
    <dgm:cxn modelId="{204776BB-D41E-44F8-97F9-95BD41223EB3}" type="presParOf" srcId="{AF3F30FE-A6D7-4A47-BF68-22AED43BA0F9}" destId="{824F02C0-ADC0-45DF-9AAD-05D6F582A4E6}" srcOrd="6" destOrd="0" presId="urn:microsoft.com/office/officeart/2009/3/layout/RandomtoResultProcess"/>
    <dgm:cxn modelId="{BD775C56-0F12-4262-909B-8FF7FA61E0B1}" type="presParOf" srcId="{AF3F30FE-A6D7-4A47-BF68-22AED43BA0F9}" destId="{6202F195-EE10-4DD0-ACC0-D034B82BA553}" srcOrd="7" destOrd="0" presId="urn:microsoft.com/office/officeart/2009/3/layout/RandomtoResultProcess"/>
    <dgm:cxn modelId="{1F9CEF26-F094-42B7-B54A-139D3A7A43C1}" type="presParOf" srcId="{AF3F30FE-A6D7-4A47-BF68-22AED43BA0F9}" destId="{35A5E16B-56C6-4ACF-A64D-4C9F304FB8BA}" srcOrd="8" destOrd="0" presId="urn:microsoft.com/office/officeart/2009/3/layout/RandomtoResultProcess"/>
    <dgm:cxn modelId="{B5D4A64C-77FA-46EC-9DB0-17E69516CDD1}" type="presParOf" srcId="{AF3F30FE-A6D7-4A47-BF68-22AED43BA0F9}" destId="{D1A683B3-5722-4CF0-90A4-2FFE97F3F936}" srcOrd="9" destOrd="0" presId="urn:microsoft.com/office/officeart/2009/3/layout/RandomtoResultProcess"/>
    <dgm:cxn modelId="{2946EFED-2175-4129-933E-C2E45F5CAF9B}" type="presParOf" srcId="{AF3F30FE-A6D7-4A47-BF68-22AED43BA0F9}" destId="{A9B334C0-2239-4982-9631-3CFE5B6C583A}" srcOrd="10" destOrd="0" presId="urn:microsoft.com/office/officeart/2009/3/layout/RandomtoResultProcess"/>
    <dgm:cxn modelId="{48E3C029-ACE5-4743-84F0-7374ECB0DBEC}" type="presParOf" srcId="{AF3F30FE-A6D7-4A47-BF68-22AED43BA0F9}" destId="{CB0B01AD-88C0-4F17-90E4-04FEB3BD0D97}" srcOrd="11" destOrd="0" presId="urn:microsoft.com/office/officeart/2009/3/layout/RandomtoResultProcess"/>
    <dgm:cxn modelId="{E1D64F51-A33F-41FF-A896-AEA9FE1854D1}" type="presParOf" srcId="{AF3F30FE-A6D7-4A47-BF68-22AED43BA0F9}" destId="{32422330-2634-4575-9C97-CABD929BFA5F}" srcOrd="12" destOrd="0" presId="urn:microsoft.com/office/officeart/2009/3/layout/RandomtoResultProcess"/>
    <dgm:cxn modelId="{B7484058-8EC3-4271-9561-D39B0493A75D}" type="presParOf" srcId="{AF3F30FE-A6D7-4A47-BF68-22AED43BA0F9}" destId="{EBFE7DB0-D2D3-4272-9302-A1ADAE78528E}" srcOrd="13" destOrd="0" presId="urn:microsoft.com/office/officeart/2009/3/layout/RandomtoResultProcess"/>
    <dgm:cxn modelId="{BF0912AF-02DA-4EE5-80AD-7A6B6DFDB7CF}" type="presParOf" srcId="{AF3F30FE-A6D7-4A47-BF68-22AED43BA0F9}" destId="{7CF50E99-167A-408D-B6F7-DFE4C46868DB}" srcOrd="14" destOrd="0" presId="urn:microsoft.com/office/officeart/2009/3/layout/RandomtoResultProcess"/>
    <dgm:cxn modelId="{174B8CF8-C797-42AF-99DE-12836C7E82AA}" type="presParOf" srcId="{AF3F30FE-A6D7-4A47-BF68-22AED43BA0F9}" destId="{049627AC-FCEF-4E50-820B-425DC852933C}" srcOrd="15" destOrd="0" presId="urn:microsoft.com/office/officeart/2009/3/layout/RandomtoResultProcess"/>
    <dgm:cxn modelId="{FE38BBD7-CAC2-4163-882D-A229EC0F077A}" type="presParOf" srcId="{AF3F30FE-A6D7-4A47-BF68-22AED43BA0F9}" destId="{256FE72B-81EC-4245-A804-48B498E46291}" srcOrd="16" destOrd="0" presId="urn:microsoft.com/office/officeart/2009/3/layout/RandomtoResultProcess"/>
    <dgm:cxn modelId="{4C08DB36-2170-4E78-8187-5520DE95A001}" type="presParOf" srcId="{AF3F30FE-A6D7-4A47-BF68-22AED43BA0F9}" destId="{08F85798-B1C2-4A70-BDAC-683437DAD0F3}" srcOrd="17" destOrd="0" presId="urn:microsoft.com/office/officeart/2009/3/layout/RandomtoResultProcess"/>
    <dgm:cxn modelId="{E0FC71E1-D2CB-4CB2-BFBF-4512EAF63E64}" type="presParOf" srcId="{AF3F30FE-A6D7-4A47-BF68-22AED43BA0F9}" destId="{86E5CBC1-DDBD-44F8-9A09-9B0AEB549C56}" srcOrd="18" destOrd="0" presId="urn:microsoft.com/office/officeart/2009/3/layout/RandomtoResultProcess"/>
    <dgm:cxn modelId="{D1492897-E0C1-4ED0-90A8-8714E65A3A3D}" type="presParOf" srcId="{AF3F30FE-A6D7-4A47-BF68-22AED43BA0F9}" destId="{1BA37971-4DCB-4626-A3CF-181666984565}" srcOrd="19" destOrd="0" presId="urn:microsoft.com/office/officeart/2009/3/layout/RandomtoResultProcess"/>
    <dgm:cxn modelId="{F6E6104E-0744-426C-8C2D-133C60C05BE8}" type="presParOf" srcId="{7DCB634F-C8EB-4DDD-A833-ADB804284A29}" destId="{810EDC8C-9954-4D86-836E-F24C8262B5AA}" srcOrd="1" destOrd="0" presId="urn:microsoft.com/office/officeart/2009/3/layout/RandomtoResultProcess"/>
    <dgm:cxn modelId="{74677F66-682D-4D14-A8A6-871E6BEAACB0}" type="presParOf" srcId="{810EDC8C-9954-4D86-836E-F24C8262B5AA}" destId="{57132166-4CCD-465F-9492-D372FC986C89}" srcOrd="0" destOrd="0" presId="urn:microsoft.com/office/officeart/2009/3/layout/RandomtoResultProcess"/>
    <dgm:cxn modelId="{71A200CD-E681-44DD-97CB-36D58540E940}" type="presParOf" srcId="{810EDC8C-9954-4D86-836E-F24C8262B5AA}" destId="{6AE0F1D4-B5B7-4DCB-BBD3-42AEDF285E73}" srcOrd="1" destOrd="0" presId="urn:microsoft.com/office/officeart/2009/3/layout/RandomtoResultProcess"/>
    <dgm:cxn modelId="{095BA9E3-9038-4C03-A4E9-DC3940C7D564}" type="presParOf" srcId="{7DCB634F-C8EB-4DDD-A833-ADB804284A29}" destId="{06287EC6-1159-43E0-B973-A23C1CAD5684}" srcOrd="2" destOrd="0" presId="urn:microsoft.com/office/officeart/2009/3/layout/RandomtoResultProcess"/>
    <dgm:cxn modelId="{EB5E716C-02AD-41E1-9954-D85620E30168}" type="presParOf" srcId="{06287EC6-1159-43E0-B973-A23C1CAD5684}" destId="{C5956EB6-9927-4B9C-A98A-9455D9E6A268}" srcOrd="0" destOrd="0" presId="urn:microsoft.com/office/officeart/2009/3/layout/RandomtoResultProcess"/>
    <dgm:cxn modelId="{030A641F-D973-46C5-88FE-E36FAA233971}" type="presParOf" srcId="{06287EC6-1159-43E0-B973-A23C1CAD5684}" destId="{8E80540F-4839-4405-B106-E122D9E4A830}" srcOrd="1" destOrd="0" presId="urn:microsoft.com/office/officeart/2009/3/layout/RandomtoResultProcess"/>
    <dgm:cxn modelId="{00C73F9A-15AD-4D65-BDE3-778A3E405C38}" type="presParOf" srcId="{06287EC6-1159-43E0-B973-A23C1CAD5684}" destId="{0A71203B-F151-47F8-BDEC-E744E694692E}" srcOrd="2" destOrd="0" presId="urn:microsoft.com/office/officeart/2009/3/layout/RandomtoResultProcess"/>
    <dgm:cxn modelId="{4C8F5CFB-F24A-44D1-9402-71374FE3D9A3}" type="presParOf" srcId="{7DCB634F-C8EB-4DDD-A833-ADB804284A29}" destId="{AEB556B9-CB6F-476C-8318-9E049F67C7A9}" srcOrd="3" destOrd="0" presId="urn:microsoft.com/office/officeart/2009/3/layout/RandomtoResultProcess"/>
    <dgm:cxn modelId="{D074F358-1902-4EE5-9B2F-650E7FED3D72}" type="presParOf" srcId="{AEB556B9-CB6F-476C-8318-9E049F67C7A9}" destId="{1F5B63EC-0982-4D09-9AAE-2DBE57FF0EC3}" srcOrd="0" destOrd="0" presId="urn:microsoft.com/office/officeart/2009/3/layout/RandomtoResultProcess"/>
    <dgm:cxn modelId="{40BB945C-9EC4-415C-B591-65AEDBC144F0}" type="presParOf" srcId="{AEB556B9-CB6F-476C-8318-9E049F67C7A9}" destId="{876D6020-DA06-4FA3-B8B0-0A56FF9AE06D}" srcOrd="1" destOrd="0" presId="urn:microsoft.com/office/officeart/2009/3/layout/RandomtoResultProcess"/>
    <dgm:cxn modelId="{EF7EFABA-237E-436B-9603-7EBBCF570E8A}" type="presParOf" srcId="{7DCB634F-C8EB-4DDD-A833-ADB804284A29}" destId="{B8EF182F-8824-48C9-AA44-02151B730FEF}" srcOrd="4" destOrd="0" presId="urn:microsoft.com/office/officeart/2009/3/layout/RandomtoResultProcess"/>
    <dgm:cxn modelId="{5D9A4800-B78C-4927-93D1-F2BD2518B1B6}" type="presParOf" srcId="{B8EF182F-8824-48C9-AA44-02151B730FEF}" destId="{A28D5F2E-FA31-4E14-9CE6-125CD6824DB1}" srcOrd="0" destOrd="0" presId="urn:microsoft.com/office/officeart/2009/3/layout/RandomtoResultProcess"/>
    <dgm:cxn modelId="{0A1C011B-C99E-4D24-9BEC-65D950EC9053}" type="presParOf" srcId="{B8EF182F-8824-48C9-AA44-02151B730FEF}" destId="{A1C2B716-A3B9-4223-A902-2ADD79029FCD}" srcOrd="1" destOrd="0" presId="urn:microsoft.com/office/officeart/2009/3/layout/RandomtoResultProcess"/>
    <dgm:cxn modelId="{EAE1BABA-5D51-4D61-9410-6B57C8D81532}" type="presParOf" srcId="{B8EF182F-8824-48C9-AA44-02151B730FEF}" destId="{C2BA2F34-7610-474D-B861-80C350790747}" srcOrd="2" destOrd="0" presId="urn:microsoft.com/office/officeart/2009/3/layout/RandomtoResult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AA4D993-7C49-4590-928E-95EE0756AD76}" type="doc">
      <dgm:prSet loTypeId="urn:microsoft.com/office/officeart/2005/8/layout/hList1" loCatId="list" qsTypeId="urn:microsoft.com/office/officeart/2005/8/quickstyle/simple1" qsCatId="simple" csTypeId="urn:microsoft.com/office/officeart/2005/8/colors/accent0_2" csCatId="mainScheme" phldr="1"/>
      <dgm:spPr/>
      <dgm:t>
        <a:bodyPr/>
        <a:lstStyle/>
        <a:p>
          <a:endParaRPr lang="en-US"/>
        </a:p>
      </dgm:t>
    </dgm:pt>
    <dgm:pt modelId="{4E49D767-CF1D-4C5D-9928-466F598EF3D4}">
      <dgm:prSet phldrT="[Text]" custT="1"/>
      <dgm:spPr>
        <a:solidFill>
          <a:schemeClr val="accent3">
            <a:lumMod val="20000"/>
            <a:lumOff val="80000"/>
          </a:schemeClr>
        </a:solidFill>
      </dgm:spPr>
      <dgm:t>
        <a:bodyPr/>
        <a:lstStyle/>
        <a:p>
          <a:r>
            <a:rPr lang="en-US" sz="1800" b="1" dirty="0" err="1"/>
            <a:t>Grants.Gov</a:t>
          </a:r>
          <a:r>
            <a:rPr lang="en-US" sz="1800" b="1" dirty="0"/>
            <a:t>                            </a:t>
          </a:r>
        </a:p>
        <a:p>
          <a:r>
            <a:rPr lang="en-US" sz="1800" b="1" dirty="0"/>
            <a:t>by March 22, 2022</a:t>
          </a:r>
        </a:p>
      </dgm:t>
    </dgm:pt>
    <dgm:pt modelId="{7233E840-4DF2-44F5-BE1E-61E060F5E07D}" type="parTrans" cxnId="{F6798A7B-A829-4ED6-B122-089373B2DD6F}">
      <dgm:prSet/>
      <dgm:spPr/>
      <dgm:t>
        <a:bodyPr/>
        <a:lstStyle/>
        <a:p>
          <a:endParaRPr lang="en-US"/>
        </a:p>
      </dgm:t>
    </dgm:pt>
    <dgm:pt modelId="{F6948D7D-47B4-486E-BCD8-BAE0448074D3}" type="sibTrans" cxnId="{F6798A7B-A829-4ED6-B122-089373B2DD6F}">
      <dgm:prSet/>
      <dgm:spPr/>
      <dgm:t>
        <a:bodyPr/>
        <a:lstStyle/>
        <a:p>
          <a:endParaRPr lang="en-US"/>
        </a:p>
      </dgm:t>
    </dgm:pt>
    <dgm:pt modelId="{D628FB1C-306F-4850-BEAE-E2102D80C13D}">
      <dgm:prSet phldrT="[Text]" custT="1"/>
      <dgm:spPr/>
      <dgm:t>
        <a:bodyPr/>
        <a:lstStyle/>
        <a:p>
          <a:pPr>
            <a:buFont typeface="Wingdings" panose="05000000000000000000" pitchFamily="2" charset="2"/>
            <a:buChar char="q"/>
          </a:pPr>
          <a:r>
            <a:rPr lang="en-US" sz="1800" dirty="0">
              <a:solidFill>
                <a:schemeClr val="accent1"/>
              </a:solidFill>
              <a:effectLst/>
              <a:latin typeface="+mn-lt"/>
            </a:rPr>
            <a:t>Application for Federal Assistance: SF 424</a:t>
          </a:r>
        </a:p>
      </dgm:t>
    </dgm:pt>
    <dgm:pt modelId="{3047C95C-B98D-4B41-BBF6-A3E13542A27A}" type="parTrans" cxnId="{40D38EA0-6097-4F2D-9A53-2E280FC6947F}">
      <dgm:prSet/>
      <dgm:spPr/>
      <dgm:t>
        <a:bodyPr/>
        <a:lstStyle/>
        <a:p>
          <a:endParaRPr lang="en-US"/>
        </a:p>
      </dgm:t>
    </dgm:pt>
    <dgm:pt modelId="{DF06F624-635F-428A-A367-5D889E9FFBE1}" type="sibTrans" cxnId="{40D38EA0-6097-4F2D-9A53-2E280FC6947F}">
      <dgm:prSet/>
      <dgm:spPr/>
      <dgm:t>
        <a:bodyPr/>
        <a:lstStyle/>
        <a:p>
          <a:endParaRPr lang="en-US"/>
        </a:p>
      </dgm:t>
    </dgm:pt>
    <dgm:pt modelId="{1E7B60F3-86E0-4E44-8745-BDD0B2704159}">
      <dgm:prSet custT="1"/>
      <dgm:spPr/>
      <dgm:t>
        <a:bodyPr/>
        <a:lstStyle/>
        <a:p>
          <a:pPr>
            <a:buFont typeface="Wingdings" panose="05000000000000000000" pitchFamily="2" charset="2"/>
            <a:buChar char="q"/>
          </a:pPr>
          <a:r>
            <a:rPr lang="en-US" sz="1800" dirty="0">
              <a:solidFill>
                <a:schemeClr val="accent1"/>
              </a:solidFill>
              <a:effectLst/>
              <a:latin typeface="+mn-lt"/>
            </a:rPr>
            <a:t>Disclosure of Lobbying Activities: SF-LLL</a:t>
          </a:r>
        </a:p>
      </dgm:t>
    </dgm:pt>
    <dgm:pt modelId="{CC8E042F-B092-4BF4-A77D-E10EF1272CB6}" type="parTrans" cxnId="{026E7158-7500-43CB-A07D-01E7E49DE606}">
      <dgm:prSet/>
      <dgm:spPr/>
      <dgm:t>
        <a:bodyPr/>
        <a:lstStyle/>
        <a:p>
          <a:endParaRPr lang="en-US"/>
        </a:p>
      </dgm:t>
    </dgm:pt>
    <dgm:pt modelId="{E03B276C-4261-45B4-9159-1065BEDEBE36}" type="sibTrans" cxnId="{026E7158-7500-43CB-A07D-01E7E49DE606}">
      <dgm:prSet/>
      <dgm:spPr/>
      <dgm:t>
        <a:bodyPr/>
        <a:lstStyle/>
        <a:p>
          <a:endParaRPr lang="en-US"/>
        </a:p>
      </dgm:t>
    </dgm:pt>
    <dgm:pt modelId="{C80A0580-8B1A-4CED-A9AB-BFA43E792464}">
      <dgm:prSet custT="1"/>
      <dgm:spPr>
        <a:solidFill>
          <a:schemeClr val="accent3">
            <a:lumMod val="20000"/>
            <a:lumOff val="80000"/>
          </a:schemeClr>
        </a:solidFill>
      </dgm:spPr>
      <dgm:t>
        <a:bodyPr/>
        <a:lstStyle/>
        <a:p>
          <a:r>
            <a:rPr lang="en-US" sz="1800" b="1" dirty="0"/>
            <a:t>JustGrants by March 24, 2022</a:t>
          </a:r>
        </a:p>
      </dgm:t>
    </dgm:pt>
    <dgm:pt modelId="{FE84651A-BE19-4E96-87D4-76530B1B4810}" type="parTrans" cxnId="{788E6540-5A04-4751-8FA2-46A6FFFA87DC}">
      <dgm:prSet/>
      <dgm:spPr/>
      <dgm:t>
        <a:bodyPr/>
        <a:lstStyle/>
        <a:p>
          <a:endParaRPr lang="en-US"/>
        </a:p>
      </dgm:t>
    </dgm:pt>
    <dgm:pt modelId="{27373401-C52D-409F-97E2-6167FE4016AB}" type="sibTrans" cxnId="{788E6540-5A04-4751-8FA2-46A6FFFA87DC}">
      <dgm:prSet/>
      <dgm:spPr/>
      <dgm:t>
        <a:bodyPr/>
        <a:lstStyle/>
        <a:p>
          <a:endParaRPr lang="en-US"/>
        </a:p>
      </dgm:t>
    </dgm:pt>
    <dgm:pt modelId="{3E153A84-E089-4AB5-9E64-F1CA0655DE77}">
      <dgm:prSet custT="1"/>
      <dgm:spPr/>
      <dgm:t>
        <a:bodyPr/>
        <a:lstStyle/>
        <a:p>
          <a:pPr marL="171450" lvl="1" indent="-171450" defTabSz="800100">
            <a:lnSpc>
              <a:spcPct val="90000"/>
            </a:lnSpc>
            <a:spcBef>
              <a:spcPct val="0"/>
            </a:spcBef>
            <a:spcAft>
              <a:spcPct val="15000"/>
            </a:spcAft>
            <a:buFont typeface="Wingdings" panose="05000000000000000000" pitchFamily="2" charset="2"/>
            <a:buChar char="q"/>
          </a:pPr>
          <a:r>
            <a:rPr lang="en-US" sz="1800" b="0" dirty="0" err="1">
              <a:solidFill>
                <a:srgbClr val="7030A0"/>
              </a:solidFill>
            </a:rPr>
            <a:t>JustGrants</a:t>
          </a:r>
          <a:r>
            <a:rPr lang="en-US" sz="1800" b="0" dirty="0">
              <a:solidFill>
                <a:srgbClr val="7030A0"/>
              </a:solidFill>
            </a:rPr>
            <a:t> 424 </a:t>
          </a:r>
        </a:p>
      </dgm:t>
    </dgm:pt>
    <dgm:pt modelId="{4F4553DC-CC01-42AF-8EFF-66B0F5A82099}" type="parTrans" cxnId="{E527DB5D-F482-4338-9C58-F2DAABBF3D46}">
      <dgm:prSet/>
      <dgm:spPr/>
      <dgm:t>
        <a:bodyPr/>
        <a:lstStyle/>
        <a:p>
          <a:endParaRPr lang="en-US"/>
        </a:p>
      </dgm:t>
    </dgm:pt>
    <dgm:pt modelId="{72875256-AFCD-46ED-8AD2-0BDF9EFE869C}" type="sibTrans" cxnId="{E527DB5D-F482-4338-9C58-F2DAABBF3D46}">
      <dgm:prSet/>
      <dgm:spPr/>
      <dgm:t>
        <a:bodyPr/>
        <a:lstStyle/>
        <a:p>
          <a:endParaRPr lang="en-US"/>
        </a:p>
      </dgm:t>
    </dgm:pt>
    <dgm:pt modelId="{A7DF941D-FDD7-44EA-8884-F710B07175C5}">
      <dgm:prSet custT="1"/>
      <dgm:spPr/>
      <dgm:t>
        <a:bodyPr/>
        <a:lstStyle/>
        <a:p>
          <a:pPr marL="171450" marR="0" lvl="1" indent="-171450" defTabSz="800100" eaLnBrk="1" fontAlgn="auto" latinLnBrk="0" hangingPunct="1">
            <a:lnSpc>
              <a:spcPct val="90000"/>
            </a:lnSpc>
            <a:spcBef>
              <a:spcPct val="0"/>
            </a:spcBef>
            <a:spcAft>
              <a:spcPct val="15000"/>
            </a:spcAft>
            <a:buClrTx/>
            <a:buSzTx/>
            <a:buFont typeface="Wingdings" panose="05000000000000000000" pitchFamily="2" charset="2"/>
            <a:buChar char="q"/>
            <a:tabLst/>
            <a:defRPr/>
          </a:pPr>
          <a:r>
            <a:rPr lang="en-US" sz="1800" b="0" dirty="0">
              <a:solidFill>
                <a:schemeClr val="accent1"/>
              </a:solidFill>
            </a:rPr>
            <a:t>Budget Detail Worksheet and Narrative</a:t>
          </a:r>
        </a:p>
      </dgm:t>
    </dgm:pt>
    <dgm:pt modelId="{503952B5-0F4C-4B68-B2B4-5F7DC40FD0BD}" type="parTrans" cxnId="{901FEB94-66FE-46D9-9B19-374AD465F7A4}">
      <dgm:prSet/>
      <dgm:spPr/>
      <dgm:t>
        <a:bodyPr/>
        <a:lstStyle/>
        <a:p>
          <a:endParaRPr lang="en-US"/>
        </a:p>
      </dgm:t>
    </dgm:pt>
    <dgm:pt modelId="{E2CF78B5-211F-47C3-9DC0-E56A515703D1}" type="sibTrans" cxnId="{901FEB94-66FE-46D9-9B19-374AD465F7A4}">
      <dgm:prSet/>
      <dgm:spPr/>
      <dgm:t>
        <a:bodyPr/>
        <a:lstStyle/>
        <a:p>
          <a:endParaRPr lang="en-US"/>
        </a:p>
      </dgm:t>
    </dgm:pt>
    <dgm:pt modelId="{AFD0287A-134B-478C-A256-B5FA57FEEC01}">
      <dgm:prSet phldrT="[Text]" custT="1"/>
      <dgm:spPr>
        <a:solidFill>
          <a:schemeClr val="accent3">
            <a:lumMod val="20000"/>
            <a:lumOff val="80000"/>
          </a:schemeClr>
        </a:solidFill>
      </dgm:spPr>
      <dgm:t>
        <a:bodyPr/>
        <a:lstStyle/>
        <a:p>
          <a:r>
            <a:rPr lang="en-US" sz="1400" b="1" dirty="0"/>
            <a:t>Application Documents Required Prior to Funds Being Released</a:t>
          </a:r>
        </a:p>
      </dgm:t>
    </dgm:pt>
    <dgm:pt modelId="{9229AA77-7DE7-497D-9FF0-9D8929CCDF7A}" type="parTrans" cxnId="{518AEE21-3899-48B8-9BDE-F022A620E94A}">
      <dgm:prSet/>
      <dgm:spPr/>
      <dgm:t>
        <a:bodyPr/>
        <a:lstStyle/>
        <a:p>
          <a:endParaRPr lang="en-US"/>
        </a:p>
      </dgm:t>
    </dgm:pt>
    <dgm:pt modelId="{8089390A-2FA7-46EF-AB2C-5B5F79901A13}" type="sibTrans" cxnId="{518AEE21-3899-48B8-9BDE-F022A620E94A}">
      <dgm:prSet/>
      <dgm:spPr/>
      <dgm:t>
        <a:bodyPr/>
        <a:lstStyle/>
        <a:p>
          <a:endParaRPr lang="en-US"/>
        </a:p>
      </dgm:t>
    </dgm:pt>
    <dgm:pt modelId="{5D096B48-A849-4BCF-86F2-74BFEAD8221F}">
      <dgm:prSet phldrT="[Text]" custT="1"/>
      <dgm:spPr/>
      <dgm:t>
        <a:bodyPr/>
        <a:lstStyle/>
        <a:p>
          <a:pPr>
            <a:buFont typeface="Wingdings" panose="05000000000000000000" pitchFamily="2" charset="2"/>
            <a:buChar char="q"/>
          </a:pPr>
          <a:r>
            <a:rPr lang="en-US" sz="1800" dirty="0">
              <a:solidFill>
                <a:srgbClr val="FF6600"/>
              </a:solidFill>
            </a:rPr>
            <a:t>Indirect Cost Rate Agreement</a:t>
          </a:r>
        </a:p>
      </dgm:t>
    </dgm:pt>
    <dgm:pt modelId="{FE195349-45D8-48F8-945C-FA3636FBFE47}" type="parTrans" cxnId="{0BB47C4D-FA6C-451F-9DBE-0FA8FAC924D1}">
      <dgm:prSet/>
      <dgm:spPr/>
      <dgm:t>
        <a:bodyPr/>
        <a:lstStyle/>
        <a:p>
          <a:endParaRPr lang="en-US"/>
        </a:p>
      </dgm:t>
    </dgm:pt>
    <dgm:pt modelId="{F9358C60-E598-4343-8CA0-5C16CAB85FE7}" type="sibTrans" cxnId="{0BB47C4D-FA6C-451F-9DBE-0FA8FAC924D1}">
      <dgm:prSet/>
      <dgm:spPr/>
      <dgm:t>
        <a:bodyPr/>
        <a:lstStyle/>
        <a:p>
          <a:endParaRPr lang="en-US"/>
        </a:p>
      </dgm:t>
    </dgm:pt>
    <dgm:pt modelId="{FE7A4E5F-3CA0-4C7E-B620-25CA2039E180}">
      <dgm:prSet phldrT="[Text]" custT="1"/>
      <dgm:spPr/>
      <dgm:t>
        <a:bodyPr/>
        <a:lstStyle/>
        <a:p>
          <a:pPr>
            <a:buFont typeface="Wingdings" panose="05000000000000000000" pitchFamily="2" charset="2"/>
            <a:buChar char="q"/>
          </a:pPr>
          <a:r>
            <a:rPr lang="en-US" sz="1800" dirty="0">
              <a:solidFill>
                <a:srgbClr val="FF6600"/>
              </a:solidFill>
            </a:rPr>
            <a:t>Project staff job descriptions / resumes</a:t>
          </a:r>
        </a:p>
      </dgm:t>
    </dgm:pt>
    <dgm:pt modelId="{6E175C73-68C7-4EA5-9BBC-E36E06D31432}" type="parTrans" cxnId="{65EF2939-8CF9-4FC8-97D7-7D473709718D}">
      <dgm:prSet/>
      <dgm:spPr/>
      <dgm:t>
        <a:bodyPr/>
        <a:lstStyle/>
        <a:p>
          <a:endParaRPr lang="en-US"/>
        </a:p>
      </dgm:t>
    </dgm:pt>
    <dgm:pt modelId="{B3E3934B-E4E8-4818-82E5-090600E3607E}" type="sibTrans" cxnId="{65EF2939-8CF9-4FC8-97D7-7D473709718D}">
      <dgm:prSet/>
      <dgm:spPr/>
      <dgm:t>
        <a:bodyPr/>
        <a:lstStyle/>
        <a:p>
          <a:endParaRPr lang="en-US"/>
        </a:p>
      </dgm:t>
    </dgm:pt>
    <dgm:pt modelId="{F036776C-7382-449D-8BC2-544B573B974A}">
      <dgm:prSet custT="1"/>
      <dgm:spPr/>
      <dgm:t>
        <a:bodyPr/>
        <a:lstStyle/>
        <a:p>
          <a:pPr marL="171450" marR="0" lvl="0" indent="-171450" defTabSz="914400" eaLnBrk="1" fontAlgn="auto" latinLnBrk="0" hangingPunct="1">
            <a:lnSpc>
              <a:spcPct val="90000"/>
            </a:lnSpc>
            <a:spcBef>
              <a:spcPts val="0"/>
            </a:spcBef>
            <a:spcAft>
              <a:spcPts val="0"/>
            </a:spcAft>
            <a:buClrTx/>
            <a:buSzTx/>
            <a:buFont typeface="Wingdings" panose="05000000000000000000" pitchFamily="2" charset="2"/>
            <a:buChar char="q"/>
            <a:tabLst/>
            <a:defRPr/>
          </a:pPr>
          <a:r>
            <a:rPr lang="en-US" sz="1800" dirty="0">
              <a:solidFill>
                <a:schemeClr val="accent1"/>
              </a:solidFill>
            </a:rPr>
            <a:t>Proposal Abstract</a:t>
          </a:r>
          <a:endParaRPr lang="en-US" sz="1800" b="0" dirty="0">
            <a:solidFill>
              <a:schemeClr val="accent1"/>
            </a:solidFill>
          </a:endParaRPr>
        </a:p>
      </dgm:t>
    </dgm:pt>
    <dgm:pt modelId="{71CA8CEB-9AFD-4AB1-83A3-3283A08017E3}" type="parTrans" cxnId="{5A5C2F50-3E60-4E53-8139-C5F9C320F79A}">
      <dgm:prSet/>
      <dgm:spPr/>
      <dgm:t>
        <a:bodyPr/>
        <a:lstStyle/>
        <a:p>
          <a:endParaRPr lang="en-US"/>
        </a:p>
      </dgm:t>
    </dgm:pt>
    <dgm:pt modelId="{A22F04AD-7DA9-42A8-B22D-AD71D97CB56B}" type="sibTrans" cxnId="{5A5C2F50-3E60-4E53-8139-C5F9C320F79A}">
      <dgm:prSet/>
      <dgm:spPr/>
      <dgm:t>
        <a:bodyPr/>
        <a:lstStyle/>
        <a:p>
          <a:endParaRPr lang="en-US"/>
        </a:p>
      </dgm:t>
    </dgm:pt>
    <dgm:pt modelId="{073CB508-1B98-499D-B421-EAE7E5E80C4B}">
      <dgm:prSet phldrT="[Text]" custT="1"/>
      <dgm:spPr/>
      <dgm:t>
        <a:bodyPr/>
        <a:lstStyle/>
        <a:p>
          <a:pPr marL="171450" lvl="1" indent="-171450" defTabSz="800100">
            <a:lnSpc>
              <a:spcPct val="90000"/>
            </a:lnSpc>
            <a:spcBef>
              <a:spcPct val="0"/>
            </a:spcBef>
            <a:spcAft>
              <a:spcPct val="15000"/>
            </a:spcAft>
            <a:buFont typeface="Wingdings" panose="05000000000000000000" pitchFamily="2" charset="2"/>
            <a:buChar char="q"/>
          </a:pPr>
          <a:r>
            <a:rPr lang="en-US" sz="1800" dirty="0">
              <a:solidFill>
                <a:srgbClr val="FF6600"/>
              </a:solidFill>
            </a:rPr>
            <a:t>Disclosure of Duplication in Cost Items</a:t>
          </a:r>
        </a:p>
      </dgm:t>
    </dgm:pt>
    <dgm:pt modelId="{4DC42513-E45C-4378-BBE6-5AB96549DC11}" type="parTrans" cxnId="{292E37F7-041F-4BBF-AB1C-9E63F8268099}">
      <dgm:prSet/>
      <dgm:spPr/>
      <dgm:t>
        <a:bodyPr/>
        <a:lstStyle/>
        <a:p>
          <a:endParaRPr lang="en-US"/>
        </a:p>
      </dgm:t>
    </dgm:pt>
    <dgm:pt modelId="{0239E482-6931-42F8-856D-6652312C6A39}" type="sibTrans" cxnId="{292E37F7-041F-4BBF-AB1C-9E63F8268099}">
      <dgm:prSet/>
      <dgm:spPr/>
      <dgm:t>
        <a:bodyPr/>
        <a:lstStyle/>
        <a:p>
          <a:endParaRPr lang="en-US"/>
        </a:p>
      </dgm:t>
    </dgm:pt>
    <dgm:pt modelId="{74655AC5-BEFB-4BB3-9DF3-C415473F09C6}">
      <dgm:prSet custT="1"/>
      <dgm:spPr/>
      <dgm:t>
        <a:bodyPr/>
        <a:lstStyle/>
        <a:p>
          <a:pPr marL="171450" lvl="1" indent="-171450" defTabSz="800100">
            <a:lnSpc>
              <a:spcPct val="90000"/>
            </a:lnSpc>
            <a:spcBef>
              <a:spcPct val="0"/>
            </a:spcBef>
            <a:spcAft>
              <a:spcPct val="15000"/>
            </a:spcAft>
            <a:buFont typeface="Wingdings" panose="05000000000000000000" pitchFamily="2" charset="2"/>
            <a:buChar char="q"/>
          </a:pPr>
          <a:r>
            <a:rPr lang="en-US" sz="1800" b="0" dirty="0">
              <a:solidFill>
                <a:srgbClr val="7030A0"/>
              </a:solidFill>
            </a:rPr>
            <a:t>General Agency Information</a:t>
          </a:r>
        </a:p>
      </dgm:t>
    </dgm:pt>
    <dgm:pt modelId="{ED28CC6C-5864-4040-BA0A-560FCF301BC8}" type="parTrans" cxnId="{22ADC41D-D325-4224-8125-C7730B0CF2C1}">
      <dgm:prSet/>
      <dgm:spPr/>
      <dgm:t>
        <a:bodyPr/>
        <a:lstStyle/>
        <a:p>
          <a:endParaRPr lang="en-US"/>
        </a:p>
      </dgm:t>
    </dgm:pt>
    <dgm:pt modelId="{0EA7C1FF-C047-4A05-ADA6-9BD1C66DAEC0}" type="sibTrans" cxnId="{22ADC41D-D325-4224-8125-C7730B0CF2C1}">
      <dgm:prSet/>
      <dgm:spPr/>
      <dgm:t>
        <a:bodyPr/>
        <a:lstStyle/>
        <a:p>
          <a:endParaRPr lang="en-US"/>
        </a:p>
      </dgm:t>
    </dgm:pt>
    <dgm:pt modelId="{7BF1843D-F16E-477B-97F7-624F941A799A}">
      <dgm:prSet custT="1"/>
      <dgm:spPr/>
      <dgm:t>
        <a:bodyPr/>
        <a:lstStyle/>
        <a:p>
          <a:pPr marL="171450" marR="0" lvl="0" indent="-171450" defTabSz="914400" eaLnBrk="1" fontAlgn="auto" latinLnBrk="0" hangingPunct="1">
            <a:lnSpc>
              <a:spcPct val="90000"/>
            </a:lnSpc>
            <a:spcBef>
              <a:spcPts val="0"/>
            </a:spcBef>
            <a:spcAft>
              <a:spcPts val="0"/>
            </a:spcAft>
            <a:buClrTx/>
            <a:buSzTx/>
            <a:buFont typeface="Wingdings" panose="05000000000000000000" pitchFamily="2" charset="2"/>
            <a:buChar char="q"/>
            <a:tabLst/>
            <a:defRPr/>
          </a:pPr>
          <a:r>
            <a:rPr lang="en-US" sz="1800" b="0" dirty="0">
              <a:solidFill>
                <a:srgbClr val="FF6600"/>
              </a:solidFill>
            </a:rPr>
            <a:t>Proposal Narrative</a:t>
          </a:r>
        </a:p>
      </dgm:t>
    </dgm:pt>
    <dgm:pt modelId="{2A9E745F-6A71-4F67-8F7F-A6E74CE442F3}" type="parTrans" cxnId="{0B1246E8-F454-408D-9A74-8C2A83C5DCD1}">
      <dgm:prSet/>
      <dgm:spPr/>
      <dgm:t>
        <a:bodyPr/>
        <a:lstStyle/>
        <a:p>
          <a:endParaRPr lang="en-US"/>
        </a:p>
      </dgm:t>
    </dgm:pt>
    <dgm:pt modelId="{ED3AFA3D-26AA-4676-8541-576F446A649B}" type="sibTrans" cxnId="{0B1246E8-F454-408D-9A74-8C2A83C5DCD1}">
      <dgm:prSet/>
      <dgm:spPr/>
      <dgm:t>
        <a:bodyPr/>
        <a:lstStyle/>
        <a:p>
          <a:endParaRPr lang="en-US"/>
        </a:p>
      </dgm:t>
    </dgm:pt>
    <dgm:pt modelId="{609C8E2C-F91F-4F35-86B7-8D856F977DFF}">
      <dgm:prSet custT="1"/>
      <dgm:spPr/>
      <dgm:t>
        <a:bodyPr/>
        <a:lstStyle/>
        <a:p>
          <a:pPr marL="171450" marR="0" lvl="1" indent="-171450" defTabSz="800100" eaLnBrk="1" fontAlgn="auto" latinLnBrk="0" hangingPunct="1">
            <a:lnSpc>
              <a:spcPct val="90000"/>
            </a:lnSpc>
            <a:spcBef>
              <a:spcPct val="0"/>
            </a:spcBef>
            <a:spcAft>
              <a:spcPct val="15000"/>
            </a:spcAft>
            <a:buClrTx/>
            <a:buSzTx/>
            <a:buFont typeface="Wingdings" panose="05000000000000000000" pitchFamily="2" charset="2"/>
            <a:buChar char="q"/>
            <a:tabLst/>
            <a:defRPr/>
          </a:pPr>
          <a:r>
            <a:rPr lang="en-US" sz="1800" dirty="0">
              <a:solidFill>
                <a:schemeClr val="accent1"/>
              </a:solidFill>
            </a:rPr>
            <a:t>Pre-Award Risk Assessment</a:t>
          </a:r>
          <a:endParaRPr lang="en-US" sz="1800" b="0" dirty="0">
            <a:solidFill>
              <a:schemeClr val="accent1"/>
            </a:solidFill>
          </a:endParaRPr>
        </a:p>
      </dgm:t>
    </dgm:pt>
    <dgm:pt modelId="{7F87DD88-1CD6-421F-86AA-D0AC0D94991F}" type="parTrans" cxnId="{74C96A65-1B7E-46A0-B0A4-F043FB256221}">
      <dgm:prSet/>
      <dgm:spPr/>
      <dgm:t>
        <a:bodyPr/>
        <a:lstStyle/>
        <a:p>
          <a:endParaRPr lang="en-US"/>
        </a:p>
      </dgm:t>
    </dgm:pt>
    <dgm:pt modelId="{2F5A8A18-D64F-4DEA-B89D-1B0C4B7DF235}" type="sibTrans" cxnId="{74C96A65-1B7E-46A0-B0A4-F043FB256221}">
      <dgm:prSet/>
      <dgm:spPr/>
      <dgm:t>
        <a:bodyPr/>
        <a:lstStyle/>
        <a:p>
          <a:endParaRPr lang="en-US"/>
        </a:p>
      </dgm:t>
    </dgm:pt>
    <dgm:pt modelId="{1F270624-5231-447F-961B-C2F05DF6BB4B}">
      <dgm:prSet custT="1"/>
      <dgm:spPr/>
      <dgm:t>
        <a:bodyPr/>
        <a:lstStyle/>
        <a:p>
          <a:pPr marL="171450" marR="0" lvl="1" indent="-171450" defTabSz="800100" eaLnBrk="1" fontAlgn="auto" latinLnBrk="0" hangingPunct="1">
            <a:lnSpc>
              <a:spcPct val="90000"/>
            </a:lnSpc>
            <a:spcBef>
              <a:spcPct val="0"/>
            </a:spcBef>
            <a:spcAft>
              <a:spcPct val="15000"/>
            </a:spcAft>
            <a:buClrTx/>
            <a:buSzTx/>
            <a:buFont typeface="Wingdings" panose="05000000000000000000" pitchFamily="2" charset="2"/>
            <a:buChar char="q"/>
            <a:tabLst/>
            <a:defRPr/>
          </a:pPr>
          <a:r>
            <a:rPr lang="en-US" sz="1800" dirty="0">
              <a:solidFill>
                <a:schemeClr val="accent1"/>
              </a:solidFill>
            </a:rPr>
            <a:t>Data Requested with Application</a:t>
          </a:r>
          <a:endParaRPr lang="en-US" sz="1800" b="0" dirty="0">
            <a:solidFill>
              <a:schemeClr val="accent1"/>
            </a:solidFill>
          </a:endParaRPr>
        </a:p>
      </dgm:t>
    </dgm:pt>
    <dgm:pt modelId="{374A2512-DC89-4F37-BBDA-03C66584F60A}" type="parTrans" cxnId="{ABE88612-04F2-41DC-B3A6-CBCBD815BBBD}">
      <dgm:prSet/>
      <dgm:spPr/>
      <dgm:t>
        <a:bodyPr/>
        <a:lstStyle/>
        <a:p>
          <a:endParaRPr lang="en-US"/>
        </a:p>
      </dgm:t>
    </dgm:pt>
    <dgm:pt modelId="{DA13EDFB-44FE-4685-A9F5-EB8DDC2E071C}" type="sibTrans" cxnId="{ABE88612-04F2-41DC-B3A6-CBCBD815BBBD}">
      <dgm:prSet/>
      <dgm:spPr/>
      <dgm:t>
        <a:bodyPr/>
        <a:lstStyle/>
        <a:p>
          <a:endParaRPr lang="en-US"/>
        </a:p>
      </dgm:t>
    </dgm:pt>
    <dgm:pt modelId="{CD832E21-E87D-42A2-A498-3EE609622EB5}">
      <dgm:prSet custT="1"/>
      <dgm:spPr/>
      <dgm:t>
        <a:bodyPr/>
        <a:lstStyle/>
        <a:p>
          <a:pPr marL="171450" marR="0" lvl="1" indent="-171450" defTabSz="800100" eaLnBrk="1" fontAlgn="auto" latinLnBrk="0" hangingPunct="1">
            <a:lnSpc>
              <a:spcPct val="90000"/>
            </a:lnSpc>
            <a:spcBef>
              <a:spcPct val="0"/>
            </a:spcBef>
            <a:spcAft>
              <a:spcPct val="15000"/>
            </a:spcAft>
            <a:buClrTx/>
            <a:buSzTx/>
            <a:buFont typeface="Wingdings" panose="05000000000000000000" pitchFamily="2" charset="2"/>
            <a:buChar char="q"/>
            <a:tabLst/>
            <a:defRPr/>
          </a:pPr>
          <a:r>
            <a:rPr lang="en-US" sz="1800" b="0" dirty="0">
              <a:solidFill>
                <a:srgbClr val="FF6600"/>
              </a:solidFill>
            </a:rPr>
            <a:t>Document Demonstrating Authority to Apply</a:t>
          </a:r>
        </a:p>
      </dgm:t>
    </dgm:pt>
    <dgm:pt modelId="{04EC94A1-47A4-4AAB-A049-245D2163C5D3}" type="parTrans" cxnId="{19ADA815-A9AC-4EFD-8277-FDD6A3F3C41F}">
      <dgm:prSet/>
      <dgm:spPr/>
      <dgm:t>
        <a:bodyPr/>
        <a:lstStyle/>
        <a:p>
          <a:endParaRPr lang="en-US"/>
        </a:p>
      </dgm:t>
    </dgm:pt>
    <dgm:pt modelId="{9A7D375A-B2BE-4895-BAEA-762D176CB470}" type="sibTrans" cxnId="{19ADA815-A9AC-4EFD-8277-FDD6A3F3C41F}">
      <dgm:prSet/>
      <dgm:spPr/>
      <dgm:t>
        <a:bodyPr/>
        <a:lstStyle/>
        <a:p>
          <a:endParaRPr lang="en-US"/>
        </a:p>
      </dgm:t>
    </dgm:pt>
    <dgm:pt modelId="{EA8258C5-34F3-4658-A993-8BC38A30C062}">
      <dgm:prSet custT="1"/>
      <dgm:spPr/>
      <dgm:t>
        <a:bodyPr/>
        <a:lstStyle/>
        <a:p>
          <a:pPr marL="171450" marR="0" lvl="1" indent="-171450" defTabSz="800100" eaLnBrk="1" fontAlgn="auto" latinLnBrk="0" hangingPunct="1">
            <a:lnSpc>
              <a:spcPct val="90000"/>
            </a:lnSpc>
            <a:spcBef>
              <a:spcPct val="0"/>
            </a:spcBef>
            <a:spcAft>
              <a:spcPct val="15000"/>
            </a:spcAft>
            <a:buClrTx/>
            <a:buSzTx/>
            <a:buFont typeface="Wingdings" panose="05000000000000000000" pitchFamily="2" charset="2"/>
            <a:buChar char="q"/>
            <a:tabLst/>
            <a:defRPr/>
          </a:pPr>
          <a:r>
            <a:rPr lang="en-US" sz="1800" b="0" dirty="0">
              <a:solidFill>
                <a:srgbClr val="7030A0"/>
              </a:solidFill>
            </a:rPr>
            <a:t>DOJ Standard Assurances</a:t>
          </a:r>
          <a:endParaRPr lang="en-US" sz="1800" b="0" dirty="0">
            <a:solidFill>
              <a:srgbClr val="FF6600"/>
            </a:solidFill>
          </a:endParaRPr>
        </a:p>
      </dgm:t>
    </dgm:pt>
    <dgm:pt modelId="{37C03597-1328-4124-B6C3-ABDD90D26708}" type="parTrans" cxnId="{93625B2E-50B4-45CB-8325-622D5CB463CB}">
      <dgm:prSet/>
      <dgm:spPr/>
      <dgm:t>
        <a:bodyPr/>
        <a:lstStyle/>
        <a:p>
          <a:endParaRPr lang="en-US"/>
        </a:p>
      </dgm:t>
    </dgm:pt>
    <dgm:pt modelId="{9FF990B7-9A11-462E-ACE7-2082364CB38E}" type="sibTrans" cxnId="{93625B2E-50B4-45CB-8325-622D5CB463CB}">
      <dgm:prSet/>
      <dgm:spPr/>
      <dgm:t>
        <a:bodyPr/>
        <a:lstStyle/>
        <a:p>
          <a:endParaRPr lang="en-US"/>
        </a:p>
      </dgm:t>
    </dgm:pt>
    <dgm:pt modelId="{7B847E32-E1EA-48F6-ACB3-8BCC8C106B65}">
      <dgm:prSet phldrT="[Text]" custT="1"/>
      <dgm:spPr/>
      <dgm:t>
        <a:bodyPr/>
        <a:lstStyle/>
        <a:p>
          <a:pPr marL="171450" lvl="1" indent="-171450" defTabSz="800100">
            <a:lnSpc>
              <a:spcPct val="90000"/>
            </a:lnSpc>
            <a:spcBef>
              <a:spcPct val="0"/>
            </a:spcBef>
            <a:spcAft>
              <a:spcPct val="15000"/>
            </a:spcAft>
            <a:buFont typeface="Wingdings" panose="05000000000000000000" pitchFamily="2" charset="2"/>
            <a:buChar char="q"/>
          </a:pPr>
          <a:r>
            <a:rPr lang="en-US" sz="1800" dirty="0">
              <a:solidFill>
                <a:srgbClr val="7030A0"/>
              </a:solidFill>
            </a:rPr>
            <a:t>DOJ Certifications </a:t>
          </a:r>
        </a:p>
      </dgm:t>
    </dgm:pt>
    <dgm:pt modelId="{0439086E-969C-4BC3-A8DE-145174D8AE55}" type="parTrans" cxnId="{070CDF66-B7AD-4B7F-8AE6-EAC837FFEC74}">
      <dgm:prSet/>
      <dgm:spPr/>
      <dgm:t>
        <a:bodyPr/>
        <a:lstStyle/>
        <a:p>
          <a:endParaRPr lang="en-US"/>
        </a:p>
      </dgm:t>
    </dgm:pt>
    <dgm:pt modelId="{2E3F5900-AA95-41A5-A1AE-15C94B3DDE36}" type="sibTrans" cxnId="{070CDF66-B7AD-4B7F-8AE6-EAC837FFEC74}">
      <dgm:prSet/>
      <dgm:spPr/>
      <dgm:t>
        <a:bodyPr/>
        <a:lstStyle/>
        <a:p>
          <a:endParaRPr lang="en-US"/>
        </a:p>
      </dgm:t>
    </dgm:pt>
    <dgm:pt modelId="{E4F23F1B-30C5-405D-BF6F-6043300D877B}">
      <dgm:prSet phldrT="[Text]" custT="1"/>
      <dgm:spPr/>
      <dgm:t>
        <a:bodyPr/>
        <a:lstStyle/>
        <a:p>
          <a:pPr marL="171450" lvl="1" indent="-171450" defTabSz="800100">
            <a:lnSpc>
              <a:spcPct val="90000"/>
            </a:lnSpc>
            <a:spcBef>
              <a:spcPct val="0"/>
            </a:spcBef>
            <a:spcAft>
              <a:spcPct val="15000"/>
            </a:spcAft>
            <a:buFont typeface="Wingdings" panose="05000000000000000000" pitchFamily="2" charset="2"/>
            <a:buChar char="q"/>
          </a:pPr>
          <a:r>
            <a:rPr lang="en-US" sz="1800" dirty="0">
              <a:solidFill>
                <a:srgbClr val="FF6600"/>
              </a:solidFill>
            </a:rPr>
            <a:t>Letter of </a:t>
          </a:r>
          <a:r>
            <a:rPr lang="en-US" sz="1800" dirty="0" err="1">
              <a:solidFill>
                <a:srgbClr val="FF6600"/>
              </a:solidFill>
            </a:rPr>
            <a:t>Nonsupplanting</a:t>
          </a:r>
          <a:endParaRPr lang="en-US" sz="1800" dirty="0">
            <a:solidFill>
              <a:srgbClr val="FF6600"/>
            </a:solidFill>
          </a:endParaRPr>
        </a:p>
      </dgm:t>
    </dgm:pt>
    <dgm:pt modelId="{0D9E190B-D0B5-471B-B3AA-470310CF2FCE}" type="parTrans" cxnId="{7F33185A-12C2-4911-8B36-643322F6C92A}">
      <dgm:prSet/>
      <dgm:spPr/>
      <dgm:t>
        <a:bodyPr/>
        <a:lstStyle/>
        <a:p>
          <a:endParaRPr lang="en-US"/>
        </a:p>
      </dgm:t>
    </dgm:pt>
    <dgm:pt modelId="{99A02611-8F1E-44D9-BC2C-C91340FA6898}" type="sibTrans" cxnId="{7F33185A-12C2-4911-8B36-643322F6C92A}">
      <dgm:prSet/>
      <dgm:spPr/>
      <dgm:t>
        <a:bodyPr/>
        <a:lstStyle/>
        <a:p>
          <a:endParaRPr lang="en-US"/>
        </a:p>
      </dgm:t>
    </dgm:pt>
    <dgm:pt modelId="{20EB0727-D538-48F7-882A-A029A07E54B9}">
      <dgm:prSet custT="1"/>
      <dgm:spPr/>
      <dgm:t>
        <a:bodyPr/>
        <a:lstStyle/>
        <a:p>
          <a:pPr marL="171450" lvl="1" indent="-171450" defTabSz="800100">
            <a:lnSpc>
              <a:spcPct val="90000"/>
            </a:lnSpc>
            <a:spcBef>
              <a:spcPct val="0"/>
            </a:spcBef>
            <a:spcAft>
              <a:spcPct val="15000"/>
            </a:spcAft>
            <a:buFont typeface="Wingdings" panose="05000000000000000000" pitchFamily="2" charset="2"/>
            <a:buChar char="q"/>
          </a:pPr>
          <a:r>
            <a:rPr lang="en-US" sz="1800" dirty="0">
              <a:solidFill>
                <a:srgbClr val="FF6600"/>
              </a:solidFill>
            </a:rPr>
            <a:t>Confidentiality Notice Form</a:t>
          </a:r>
        </a:p>
      </dgm:t>
    </dgm:pt>
    <dgm:pt modelId="{AEEF3F9C-9EA0-4940-8B59-B0AA313D25C5}" type="parTrans" cxnId="{935A993D-AFE7-45EC-B3E3-445F7F3FF57C}">
      <dgm:prSet/>
      <dgm:spPr/>
      <dgm:t>
        <a:bodyPr/>
        <a:lstStyle/>
        <a:p>
          <a:endParaRPr lang="en-US"/>
        </a:p>
      </dgm:t>
    </dgm:pt>
    <dgm:pt modelId="{2BCC94F7-DC35-4874-AA33-AB402662B32C}" type="sibTrans" cxnId="{935A993D-AFE7-45EC-B3E3-445F7F3FF57C}">
      <dgm:prSet/>
      <dgm:spPr/>
      <dgm:t>
        <a:bodyPr/>
        <a:lstStyle/>
        <a:p>
          <a:endParaRPr lang="en-US"/>
        </a:p>
      </dgm:t>
    </dgm:pt>
    <dgm:pt modelId="{D3DA20C4-7F62-4F50-AAA0-EDC6C36BF887}" type="pres">
      <dgm:prSet presAssocID="{0AA4D993-7C49-4590-928E-95EE0756AD76}" presName="Name0" presStyleCnt="0">
        <dgm:presLayoutVars>
          <dgm:dir/>
          <dgm:animLvl val="lvl"/>
          <dgm:resizeHandles val="exact"/>
        </dgm:presLayoutVars>
      </dgm:prSet>
      <dgm:spPr/>
    </dgm:pt>
    <dgm:pt modelId="{692800D3-87E6-436F-90AD-FF209EF69F02}" type="pres">
      <dgm:prSet presAssocID="{4E49D767-CF1D-4C5D-9928-466F598EF3D4}" presName="composite" presStyleCnt="0"/>
      <dgm:spPr/>
    </dgm:pt>
    <dgm:pt modelId="{3E531CA5-F725-4B67-BAB4-FADE1BEA74CD}" type="pres">
      <dgm:prSet presAssocID="{4E49D767-CF1D-4C5D-9928-466F598EF3D4}" presName="parTx" presStyleLbl="alignNode1" presStyleIdx="0" presStyleCnt="3">
        <dgm:presLayoutVars>
          <dgm:chMax val="0"/>
          <dgm:chPref val="0"/>
          <dgm:bulletEnabled val="1"/>
        </dgm:presLayoutVars>
      </dgm:prSet>
      <dgm:spPr/>
    </dgm:pt>
    <dgm:pt modelId="{C82BBF5A-ABD4-4107-AFE0-11A24A0EA93D}" type="pres">
      <dgm:prSet presAssocID="{4E49D767-CF1D-4C5D-9928-466F598EF3D4}" presName="desTx" presStyleLbl="alignAccFollowNode1" presStyleIdx="0" presStyleCnt="3">
        <dgm:presLayoutVars>
          <dgm:bulletEnabled val="1"/>
        </dgm:presLayoutVars>
      </dgm:prSet>
      <dgm:spPr/>
    </dgm:pt>
    <dgm:pt modelId="{1C5546EF-12AA-4D20-9483-29E1CC351F07}" type="pres">
      <dgm:prSet presAssocID="{F6948D7D-47B4-486E-BCD8-BAE0448074D3}" presName="space" presStyleCnt="0"/>
      <dgm:spPr/>
    </dgm:pt>
    <dgm:pt modelId="{5AA03BF5-FCE8-48C7-AE20-7A2A712F955C}" type="pres">
      <dgm:prSet presAssocID="{C80A0580-8B1A-4CED-A9AB-BFA43E792464}" presName="composite" presStyleCnt="0"/>
      <dgm:spPr/>
    </dgm:pt>
    <dgm:pt modelId="{C966A626-C67F-49B0-ACD2-C7F57C867DF4}" type="pres">
      <dgm:prSet presAssocID="{C80A0580-8B1A-4CED-A9AB-BFA43E792464}" presName="parTx" presStyleLbl="alignNode1" presStyleIdx="1" presStyleCnt="3" custScaleX="193532">
        <dgm:presLayoutVars>
          <dgm:chMax val="0"/>
          <dgm:chPref val="0"/>
          <dgm:bulletEnabled val="1"/>
        </dgm:presLayoutVars>
      </dgm:prSet>
      <dgm:spPr/>
    </dgm:pt>
    <dgm:pt modelId="{497CDBE4-13CA-4017-9D98-81AE1B368759}" type="pres">
      <dgm:prSet presAssocID="{C80A0580-8B1A-4CED-A9AB-BFA43E792464}" presName="desTx" presStyleLbl="alignAccFollowNode1" presStyleIdx="1" presStyleCnt="3" custScaleX="193475" custScaleY="99731">
        <dgm:presLayoutVars>
          <dgm:bulletEnabled val="1"/>
        </dgm:presLayoutVars>
      </dgm:prSet>
      <dgm:spPr/>
    </dgm:pt>
    <dgm:pt modelId="{B3E5DD7E-016F-425E-B1C4-42170E3209C6}" type="pres">
      <dgm:prSet presAssocID="{27373401-C52D-409F-97E2-6167FE4016AB}" presName="space" presStyleCnt="0"/>
      <dgm:spPr/>
    </dgm:pt>
    <dgm:pt modelId="{BBDFAD30-E310-42DA-ADD2-AA8704136F8F}" type="pres">
      <dgm:prSet presAssocID="{AFD0287A-134B-478C-A256-B5FA57FEEC01}" presName="composite" presStyleCnt="0"/>
      <dgm:spPr/>
    </dgm:pt>
    <dgm:pt modelId="{5B10A9B7-C8D5-45B5-8C41-8C384FD574B3}" type="pres">
      <dgm:prSet presAssocID="{AFD0287A-134B-478C-A256-B5FA57FEEC01}" presName="parTx" presStyleLbl="alignNode1" presStyleIdx="2" presStyleCnt="3">
        <dgm:presLayoutVars>
          <dgm:chMax val="0"/>
          <dgm:chPref val="0"/>
          <dgm:bulletEnabled val="1"/>
        </dgm:presLayoutVars>
      </dgm:prSet>
      <dgm:spPr/>
    </dgm:pt>
    <dgm:pt modelId="{B0397DA4-74AF-417A-8BE0-99C05F99CFAE}" type="pres">
      <dgm:prSet presAssocID="{AFD0287A-134B-478C-A256-B5FA57FEEC01}" presName="desTx" presStyleLbl="alignAccFollowNode1" presStyleIdx="2" presStyleCnt="3">
        <dgm:presLayoutVars>
          <dgm:bulletEnabled val="1"/>
        </dgm:presLayoutVars>
      </dgm:prSet>
      <dgm:spPr/>
    </dgm:pt>
  </dgm:ptLst>
  <dgm:cxnLst>
    <dgm:cxn modelId="{9DB75C08-D004-4DAF-A611-B598BDBAAF7C}" type="presOf" srcId="{A7DF941D-FDD7-44EA-8884-F710B07175C5}" destId="{497CDBE4-13CA-4017-9D98-81AE1B368759}" srcOrd="0" destOrd="4" presId="urn:microsoft.com/office/officeart/2005/8/layout/hList1"/>
    <dgm:cxn modelId="{ABE88612-04F2-41DC-B3A6-CBCBD815BBBD}" srcId="{C80A0580-8B1A-4CED-A9AB-BFA43E792464}" destId="{1F270624-5231-447F-961B-C2F05DF6BB4B}" srcOrd="6" destOrd="0" parTransId="{374A2512-DC89-4F37-BBDA-03C66584F60A}" sibTransId="{DA13EDFB-44FE-4685-A9F5-EB8DDC2E071C}"/>
    <dgm:cxn modelId="{19ADA815-A9AC-4EFD-8277-FDD6A3F3C41F}" srcId="{C80A0580-8B1A-4CED-A9AB-BFA43E792464}" destId="{CD832E21-E87D-42A2-A498-3EE609622EB5}" srcOrd="7" destOrd="0" parTransId="{04EC94A1-47A4-4AAB-A049-245D2163C5D3}" sibTransId="{9A7D375A-B2BE-4895-BAEA-762D176CB470}"/>
    <dgm:cxn modelId="{F1A1701A-F4F8-4ACA-88EA-D2C8056E338F}" type="presOf" srcId="{EA8258C5-34F3-4658-A993-8BC38A30C062}" destId="{497CDBE4-13CA-4017-9D98-81AE1B368759}" srcOrd="0" destOrd="8" presId="urn:microsoft.com/office/officeart/2005/8/layout/hList1"/>
    <dgm:cxn modelId="{0D65FB1B-D197-4C2B-A4C2-978CBF28B35E}" type="presOf" srcId="{3E153A84-E089-4AB5-9E64-F1CA0655DE77}" destId="{497CDBE4-13CA-4017-9D98-81AE1B368759}" srcOrd="0" destOrd="0" presId="urn:microsoft.com/office/officeart/2005/8/layout/hList1"/>
    <dgm:cxn modelId="{22ADC41D-D325-4224-8125-C7730B0CF2C1}" srcId="{C80A0580-8B1A-4CED-A9AB-BFA43E792464}" destId="{74655AC5-BEFB-4BB3-9DF3-C415473F09C6}" srcOrd="1" destOrd="0" parTransId="{ED28CC6C-5864-4040-BA0A-560FCF301BC8}" sibTransId="{0EA7C1FF-C047-4A05-ADA6-9BD1C66DAEC0}"/>
    <dgm:cxn modelId="{7847FF1D-B87B-457D-AD80-AEB5E389A0B8}" type="presOf" srcId="{0AA4D993-7C49-4590-928E-95EE0756AD76}" destId="{D3DA20C4-7F62-4F50-AAA0-EDC6C36BF887}" srcOrd="0" destOrd="0" presId="urn:microsoft.com/office/officeart/2005/8/layout/hList1"/>
    <dgm:cxn modelId="{D0751320-A486-4A4C-80CD-A2E9A0DA0D76}" type="presOf" srcId="{C80A0580-8B1A-4CED-A9AB-BFA43E792464}" destId="{C966A626-C67F-49B0-ACD2-C7F57C867DF4}" srcOrd="0" destOrd="0" presId="urn:microsoft.com/office/officeart/2005/8/layout/hList1"/>
    <dgm:cxn modelId="{518AEE21-3899-48B8-9BDE-F022A620E94A}" srcId="{0AA4D993-7C49-4590-928E-95EE0756AD76}" destId="{AFD0287A-134B-478C-A256-B5FA57FEEC01}" srcOrd="2" destOrd="0" parTransId="{9229AA77-7DE7-497D-9FF0-9D8929CCDF7A}" sibTransId="{8089390A-2FA7-46EF-AB2C-5B5F79901A13}"/>
    <dgm:cxn modelId="{6AB80A23-E54A-4C21-843A-57177A47B468}" type="presOf" srcId="{4E49D767-CF1D-4C5D-9928-466F598EF3D4}" destId="{3E531CA5-F725-4B67-BAB4-FADE1BEA74CD}" srcOrd="0" destOrd="0" presId="urn:microsoft.com/office/officeart/2005/8/layout/hList1"/>
    <dgm:cxn modelId="{0AD1A327-1BC4-4853-BA0A-8963FECF67D0}" type="presOf" srcId="{CD832E21-E87D-42A2-A498-3EE609622EB5}" destId="{497CDBE4-13CA-4017-9D98-81AE1B368759}" srcOrd="0" destOrd="7" presId="urn:microsoft.com/office/officeart/2005/8/layout/hList1"/>
    <dgm:cxn modelId="{93625B2E-50B4-45CB-8325-622D5CB463CB}" srcId="{C80A0580-8B1A-4CED-A9AB-BFA43E792464}" destId="{EA8258C5-34F3-4658-A993-8BC38A30C062}" srcOrd="8" destOrd="0" parTransId="{37C03597-1328-4124-B6C3-ABDD90D26708}" sibTransId="{9FF990B7-9A11-462E-ACE7-2082364CB38E}"/>
    <dgm:cxn modelId="{65EF2939-8CF9-4FC8-97D7-7D473709718D}" srcId="{AFD0287A-134B-478C-A256-B5FA57FEEC01}" destId="{FE7A4E5F-3CA0-4C7E-B620-25CA2039E180}" srcOrd="1" destOrd="0" parTransId="{6E175C73-68C7-4EA5-9BBC-E36E06D31432}" sibTransId="{B3E3934B-E4E8-4818-82E5-090600E3607E}"/>
    <dgm:cxn modelId="{935A993D-AFE7-45EC-B3E3-445F7F3FF57C}" srcId="{C80A0580-8B1A-4CED-A9AB-BFA43E792464}" destId="{20EB0727-D538-48F7-882A-A029A07E54B9}" srcOrd="12" destOrd="0" parTransId="{AEEF3F9C-9EA0-4940-8B59-B0AA313D25C5}" sibTransId="{2BCC94F7-DC35-4874-AA33-AB402662B32C}"/>
    <dgm:cxn modelId="{788E6540-5A04-4751-8FA2-46A6FFFA87DC}" srcId="{0AA4D993-7C49-4590-928E-95EE0756AD76}" destId="{C80A0580-8B1A-4CED-A9AB-BFA43E792464}" srcOrd="1" destOrd="0" parTransId="{FE84651A-BE19-4E96-87D4-76530B1B4810}" sibTransId="{27373401-C52D-409F-97E2-6167FE4016AB}"/>
    <dgm:cxn modelId="{054C835C-51B4-4272-B8BB-4803D7F728C2}" type="presOf" srcId="{D628FB1C-306F-4850-BEAE-E2102D80C13D}" destId="{C82BBF5A-ABD4-4107-AFE0-11A24A0EA93D}" srcOrd="0" destOrd="0" presId="urn:microsoft.com/office/officeart/2005/8/layout/hList1"/>
    <dgm:cxn modelId="{E527DB5D-F482-4338-9C58-F2DAABBF3D46}" srcId="{C80A0580-8B1A-4CED-A9AB-BFA43E792464}" destId="{3E153A84-E089-4AB5-9E64-F1CA0655DE77}" srcOrd="0" destOrd="0" parTransId="{4F4553DC-CC01-42AF-8EFF-66B0F5A82099}" sibTransId="{72875256-AFCD-46ED-8AD2-0BDF9EFE869C}"/>
    <dgm:cxn modelId="{521F0F65-A0C9-455F-9718-DAA59FB7E327}" type="presOf" srcId="{073CB508-1B98-499D-B421-EAE7E5E80C4B}" destId="{497CDBE4-13CA-4017-9D98-81AE1B368759}" srcOrd="0" destOrd="9" presId="urn:microsoft.com/office/officeart/2005/8/layout/hList1"/>
    <dgm:cxn modelId="{74C96A65-1B7E-46A0-B0A4-F043FB256221}" srcId="{C80A0580-8B1A-4CED-A9AB-BFA43E792464}" destId="{609C8E2C-F91F-4F35-86B7-8D856F977DFF}" srcOrd="5" destOrd="0" parTransId="{7F87DD88-1CD6-421F-86AA-D0AC0D94991F}" sibTransId="{2F5A8A18-D64F-4DEA-B89D-1B0C4B7DF235}"/>
    <dgm:cxn modelId="{070CDF66-B7AD-4B7F-8AE6-EAC837FFEC74}" srcId="{C80A0580-8B1A-4CED-A9AB-BFA43E792464}" destId="{7B847E32-E1EA-48F6-ACB3-8BCC8C106B65}" srcOrd="10" destOrd="0" parTransId="{0439086E-969C-4BC3-A8DE-145174D8AE55}" sibTransId="{2E3F5900-AA95-41A5-A1AE-15C94B3DDE36}"/>
    <dgm:cxn modelId="{F3486C6C-0816-4101-B558-E1ABA3E41660}" type="presOf" srcId="{FE7A4E5F-3CA0-4C7E-B620-25CA2039E180}" destId="{B0397DA4-74AF-417A-8BE0-99C05F99CFAE}" srcOrd="0" destOrd="1" presId="urn:microsoft.com/office/officeart/2005/8/layout/hList1"/>
    <dgm:cxn modelId="{0BB47C4D-FA6C-451F-9DBE-0FA8FAC924D1}" srcId="{AFD0287A-134B-478C-A256-B5FA57FEEC01}" destId="{5D096B48-A849-4BCF-86F2-74BFEAD8221F}" srcOrd="0" destOrd="0" parTransId="{FE195349-45D8-48F8-945C-FA3636FBFE47}" sibTransId="{F9358C60-E598-4343-8CA0-5C16CAB85FE7}"/>
    <dgm:cxn modelId="{5A5C2F50-3E60-4E53-8139-C5F9C320F79A}" srcId="{C80A0580-8B1A-4CED-A9AB-BFA43E792464}" destId="{F036776C-7382-449D-8BC2-544B573B974A}" srcOrd="2" destOrd="0" parTransId="{71CA8CEB-9AFD-4AB1-83A3-3283A08017E3}" sibTransId="{A22F04AD-7DA9-42A8-B22D-AD71D97CB56B}"/>
    <dgm:cxn modelId="{59847370-179D-4D8E-9829-0D965CF45BD9}" type="presOf" srcId="{7BF1843D-F16E-477B-97F7-624F941A799A}" destId="{497CDBE4-13CA-4017-9D98-81AE1B368759}" srcOrd="0" destOrd="3" presId="urn:microsoft.com/office/officeart/2005/8/layout/hList1"/>
    <dgm:cxn modelId="{54C82077-03AB-4536-BFE6-02B13E312546}" type="presOf" srcId="{5D096B48-A849-4BCF-86F2-74BFEAD8221F}" destId="{B0397DA4-74AF-417A-8BE0-99C05F99CFAE}" srcOrd="0" destOrd="0" presId="urn:microsoft.com/office/officeart/2005/8/layout/hList1"/>
    <dgm:cxn modelId="{026E7158-7500-43CB-A07D-01E7E49DE606}" srcId="{4E49D767-CF1D-4C5D-9928-466F598EF3D4}" destId="{1E7B60F3-86E0-4E44-8745-BDD0B2704159}" srcOrd="1" destOrd="0" parTransId="{CC8E042F-B092-4BF4-A77D-E10EF1272CB6}" sibTransId="{E03B276C-4261-45B4-9159-1065BEDEBE36}"/>
    <dgm:cxn modelId="{7F33185A-12C2-4911-8B36-643322F6C92A}" srcId="{C80A0580-8B1A-4CED-A9AB-BFA43E792464}" destId="{E4F23F1B-30C5-405D-BF6F-6043300D877B}" srcOrd="11" destOrd="0" parTransId="{0D9E190B-D0B5-471B-B3AA-470310CF2FCE}" sibTransId="{99A02611-8F1E-44D9-BC2C-C91340FA6898}"/>
    <dgm:cxn modelId="{F6798A7B-A829-4ED6-B122-089373B2DD6F}" srcId="{0AA4D993-7C49-4590-928E-95EE0756AD76}" destId="{4E49D767-CF1D-4C5D-9928-466F598EF3D4}" srcOrd="0" destOrd="0" parTransId="{7233E840-4DF2-44F5-BE1E-61E060F5E07D}" sibTransId="{F6948D7D-47B4-486E-BCD8-BAE0448074D3}"/>
    <dgm:cxn modelId="{E5AB6289-33F8-4F52-89DE-664E75840CF1}" type="presOf" srcId="{74655AC5-BEFB-4BB3-9DF3-C415473F09C6}" destId="{497CDBE4-13CA-4017-9D98-81AE1B368759}" srcOrd="0" destOrd="1" presId="urn:microsoft.com/office/officeart/2005/8/layout/hList1"/>
    <dgm:cxn modelId="{CC092191-B2CE-42B1-9913-F205A8A4414B}" type="presOf" srcId="{E4F23F1B-30C5-405D-BF6F-6043300D877B}" destId="{497CDBE4-13CA-4017-9D98-81AE1B368759}" srcOrd="0" destOrd="11" presId="urn:microsoft.com/office/officeart/2005/8/layout/hList1"/>
    <dgm:cxn modelId="{901FEB94-66FE-46D9-9B19-374AD465F7A4}" srcId="{C80A0580-8B1A-4CED-A9AB-BFA43E792464}" destId="{A7DF941D-FDD7-44EA-8884-F710B07175C5}" srcOrd="4" destOrd="0" parTransId="{503952B5-0F4C-4B68-B2B4-5F7DC40FD0BD}" sibTransId="{E2CF78B5-211F-47C3-9DC0-E56A515703D1}"/>
    <dgm:cxn modelId="{6A12DF98-7462-4488-BC2E-59BDD74C3BC0}" type="presOf" srcId="{1E7B60F3-86E0-4E44-8745-BDD0B2704159}" destId="{C82BBF5A-ABD4-4107-AFE0-11A24A0EA93D}" srcOrd="0" destOrd="1" presId="urn:microsoft.com/office/officeart/2005/8/layout/hList1"/>
    <dgm:cxn modelId="{40D38EA0-6097-4F2D-9A53-2E280FC6947F}" srcId="{4E49D767-CF1D-4C5D-9928-466F598EF3D4}" destId="{D628FB1C-306F-4850-BEAE-E2102D80C13D}" srcOrd="0" destOrd="0" parTransId="{3047C95C-B98D-4B41-BBF6-A3E13542A27A}" sibTransId="{DF06F624-635F-428A-A367-5D889E9FFBE1}"/>
    <dgm:cxn modelId="{E61CCEA1-453B-44D3-979D-976C32509FFF}" type="presOf" srcId="{7B847E32-E1EA-48F6-ACB3-8BCC8C106B65}" destId="{497CDBE4-13CA-4017-9D98-81AE1B368759}" srcOrd="0" destOrd="10" presId="urn:microsoft.com/office/officeart/2005/8/layout/hList1"/>
    <dgm:cxn modelId="{319915AA-C1AE-4309-914F-C1A86B365F3B}" type="presOf" srcId="{609C8E2C-F91F-4F35-86B7-8D856F977DFF}" destId="{497CDBE4-13CA-4017-9D98-81AE1B368759}" srcOrd="0" destOrd="5" presId="urn:microsoft.com/office/officeart/2005/8/layout/hList1"/>
    <dgm:cxn modelId="{4EA3F1AF-DBCC-4D19-8EB9-423B07C8C21A}" type="presOf" srcId="{1F270624-5231-447F-961B-C2F05DF6BB4B}" destId="{497CDBE4-13CA-4017-9D98-81AE1B368759}" srcOrd="0" destOrd="6" presId="urn:microsoft.com/office/officeart/2005/8/layout/hList1"/>
    <dgm:cxn modelId="{172E3CB6-481D-4A0A-B4A1-75F1BFC5F558}" type="presOf" srcId="{AFD0287A-134B-478C-A256-B5FA57FEEC01}" destId="{5B10A9B7-C8D5-45B5-8C41-8C384FD574B3}" srcOrd="0" destOrd="0" presId="urn:microsoft.com/office/officeart/2005/8/layout/hList1"/>
    <dgm:cxn modelId="{0E235FBF-7D26-4AB0-85DC-B22AC48FBECF}" type="presOf" srcId="{F036776C-7382-449D-8BC2-544B573B974A}" destId="{497CDBE4-13CA-4017-9D98-81AE1B368759}" srcOrd="0" destOrd="2" presId="urn:microsoft.com/office/officeart/2005/8/layout/hList1"/>
    <dgm:cxn modelId="{4F67CFDB-9B30-4012-A7C3-43BE7970543B}" type="presOf" srcId="{20EB0727-D538-48F7-882A-A029A07E54B9}" destId="{497CDBE4-13CA-4017-9D98-81AE1B368759}" srcOrd="0" destOrd="12" presId="urn:microsoft.com/office/officeart/2005/8/layout/hList1"/>
    <dgm:cxn modelId="{0B1246E8-F454-408D-9A74-8C2A83C5DCD1}" srcId="{C80A0580-8B1A-4CED-A9AB-BFA43E792464}" destId="{7BF1843D-F16E-477B-97F7-624F941A799A}" srcOrd="3" destOrd="0" parTransId="{2A9E745F-6A71-4F67-8F7F-A6E74CE442F3}" sibTransId="{ED3AFA3D-26AA-4676-8541-576F446A649B}"/>
    <dgm:cxn modelId="{292E37F7-041F-4BBF-AB1C-9E63F8268099}" srcId="{C80A0580-8B1A-4CED-A9AB-BFA43E792464}" destId="{073CB508-1B98-499D-B421-EAE7E5E80C4B}" srcOrd="9" destOrd="0" parTransId="{4DC42513-E45C-4378-BBE6-5AB96549DC11}" sibTransId="{0239E482-6931-42F8-856D-6652312C6A39}"/>
    <dgm:cxn modelId="{E4AA9E71-7FB1-42A8-89B2-6EB8CAC0C2A5}" type="presParOf" srcId="{D3DA20C4-7F62-4F50-AAA0-EDC6C36BF887}" destId="{692800D3-87E6-436F-90AD-FF209EF69F02}" srcOrd="0" destOrd="0" presId="urn:microsoft.com/office/officeart/2005/8/layout/hList1"/>
    <dgm:cxn modelId="{9F6B5228-4A31-49DC-8EB9-202D5432A25B}" type="presParOf" srcId="{692800D3-87E6-436F-90AD-FF209EF69F02}" destId="{3E531CA5-F725-4B67-BAB4-FADE1BEA74CD}" srcOrd="0" destOrd="0" presId="urn:microsoft.com/office/officeart/2005/8/layout/hList1"/>
    <dgm:cxn modelId="{AE472D1B-BBC1-4423-88E3-4F773041DED1}" type="presParOf" srcId="{692800D3-87E6-436F-90AD-FF209EF69F02}" destId="{C82BBF5A-ABD4-4107-AFE0-11A24A0EA93D}" srcOrd="1" destOrd="0" presId="urn:microsoft.com/office/officeart/2005/8/layout/hList1"/>
    <dgm:cxn modelId="{9119679B-0A36-42D6-A15E-29E9445D7695}" type="presParOf" srcId="{D3DA20C4-7F62-4F50-AAA0-EDC6C36BF887}" destId="{1C5546EF-12AA-4D20-9483-29E1CC351F07}" srcOrd="1" destOrd="0" presId="urn:microsoft.com/office/officeart/2005/8/layout/hList1"/>
    <dgm:cxn modelId="{EFE3642A-BFE4-4FF2-B7F6-B6B16CBD9070}" type="presParOf" srcId="{D3DA20C4-7F62-4F50-AAA0-EDC6C36BF887}" destId="{5AA03BF5-FCE8-48C7-AE20-7A2A712F955C}" srcOrd="2" destOrd="0" presId="urn:microsoft.com/office/officeart/2005/8/layout/hList1"/>
    <dgm:cxn modelId="{B4F0D2CC-3A8D-4894-BB91-0FAE9F5B9C3A}" type="presParOf" srcId="{5AA03BF5-FCE8-48C7-AE20-7A2A712F955C}" destId="{C966A626-C67F-49B0-ACD2-C7F57C867DF4}" srcOrd="0" destOrd="0" presId="urn:microsoft.com/office/officeart/2005/8/layout/hList1"/>
    <dgm:cxn modelId="{2EBA98FF-3BBE-4EF9-B1C6-59D17E240902}" type="presParOf" srcId="{5AA03BF5-FCE8-48C7-AE20-7A2A712F955C}" destId="{497CDBE4-13CA-4017-9D98-81AE1B368759}" srcOrd="1" destOrd="0" presId="urn:microsoft.com/office/officeart/2005/8/layout/hList1"/>
    <dgm:cxn modelId="{F14D5FAB-4290-45BF-9D81-5CE1E1ACD909}" type="presParOf" srcId="{D3DA20C4-7F62-4F50-AAA0-EDC6C36BF887}" destId="{B3E5DD7E-016F-425E-B1C4-42170E3209C6}" srcOrd="3" destOrd="0" presId="urn:microsoft.com/office/officeart/2005/8/layout/hList1"/>
    <dgm:cxn modelId="{17865B49-6EB7-4AC6-BB22-C98F4914ADDF}" type="presParOf" srcId="{D3DA20C4-7F62-4F50-AAA0-EDC6C36BF887}" destId="{BBDFAD30-E310-42DA-ADD2-AA8704136F8F}" srcOrd="4" destOrd="0" presId="urn:microsoft.com/office/officeart/2005/8/layout/hList1"/>
    <dgm:cxn modelId="{E72C20B8-7DD3-45FB-844A-B1CC9F31DA9C}" type="presParOf" srcId="{BBDFAD30-E310-42DA-ADD2-AA8704136F8F}" destId="{5B10A9B7-C8D5-45B5-8C41-8C384FD574B3}" srcOrd="0" destOrd="0" presId="urn:microsoft.com/office/officeart/2005/8/layout/hList1"/>
    <dgm:cxn modelId="{CBAF584D-349C-4387-A01D-E424E759196C}" type="presParOf" srcId="{BBDFAD30-E310-42DA-ADD2-AA8704136F8F}" destId="{B0397DA4-74AF-417A-8BE0-99C05F99CFAE}"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BA31E4-1A24-4B95-97A7-C314720B0D27}">
      <dsp:nvSpPr>
        <dsp:cNvPr id="0" name=""/>
        <dsp:cNvSpPr/>
      </dsp:nvSpPr>
      <dsp:spPr>
        <a:xfrm>
          <a:off x="169915" y="877540"/>
          <a:ext cx="2004704" cy="11591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ts val="600"/>
            </a:spcAft>
            <a:buNone/>
          </a:pPr>
          <a:r>
            <a:rPr lang="en-US" sz="1800" b="1" kern="1200" dirty="0">
              <a:effectLst/>
              <a:latin typeface="Verdana" panose="020B0604030504040204" pitchFamily="34" charset="0"/>
              <a:ea typeface="Verdana" panose="020B0604030504040204" pitchFamily="34" charset="0"/>
            </a:rPr>
            <a:t>Assessment </a:t>
          </a:r>
        </a:p>
        <a:p>
          <a:pPr marL="0" lvl="0" indent="0" algn="ctr" defTabSz="800100">
            <a:lnSpc>
              <a:spcPct val="90000"/>
            </a:lnSpc>
            <a:spcBef>
              <a:spcPct val="0"/>
            </a:spcBef>
            <a:spcAft>
              <a:spcPts val="600"/>
            </a:spcAft>
            <a:buNone/>
          </a:pPr>
          <a:r>
            <a:rPr lang="en-US" sz="1800" b="1" kern="1200" dirty="0">
              <a:effectLst/>
              <a:latin typeface="Verdana" panose="020B0604030504040204" pitchFamily="34" charset="0"/>
              <a:ea typeface="Verdana" panose="020B0604030504040204" pitchFamily="34" charset="0"/>
            </a:rPr>
            <a:t>&amp; Planning</a:t>
          </a:r>
        </a:p>
      </dsp:txBody>
      <dsp:txXfrm>
        <a:off x="169915" y="877540"/>
        <a:ext cx="2004704" cy="1159121"/>
      </dsp:txXfrm>
    </dsp:sp>
    <dsp:sp modelId="{872EED6A-BE53-442D-B52E-606D291ADAE3}">
      <dsp:nvSpPr>
        <dsp:cNvPr id="0" name=""/>
        <dsp:cNvSpPr/>
      </dsp:nvSpPr>
      <dsp:spPr>
        <a:xfrm>
          <a:off x="74331" y="2433589"/>
          <a:ext cx="2334238" cy="17721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t" anchorCtr="0">
          <a:noAutofit/>
        </a:bodyPr>
        <a:lstStyle/>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Criminal Justice System Needs Assessment</a:t>
          </a:r>
        </a:p>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Strategic Planning</a:t>
          </a:r>
        </a:p>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Project Staffing including recruitment, background checks, salary, fringe, supplies</a:t>
          </a:r>
        </a:p>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Leadership &amp; Staff Training</a:t>
          </a:r>
        </a:p>
      </dsp:txBody>
      <dsp:txXfrm>
        <a:off x="74331" y="2433589"/>
        <a:ext cx="2334238" cy="1772117"/>
      </dsp:txXfrm>
    </dsp:sp>
    <dsp:sp modelId="{FA827B86-A2CA-46F8-97B3-1E772B806569}">
      <dsp:nvSpPr>
        <dsp:cNvPr id="0" name=""/>
        <dsp:cNvSpPr/>
      </dsp:nvSpPr>
      <dsp:spPr>
        <a:xfrm>
          <a:off x="167637" y="925854"/>
          <a:ext cx="159465" cy="159465"/>
        </a:xfrm>
        <a:prstGeom prst="ellipse">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314021B5-D44F-4DD6-A306-5A892BA2E624}">
      <dsp:nvSpPr>
        <dsp:cNvPr id="0" name=""/>
        <dsp:cNvSpPr/>
      </dsp:nvSpPr>
      <dsp:spPr>
        <a:xfrm>
          <a:off x="279263" y="702603"/>
          <a:ext cx="159465" cy="159465"/>
        </a:xfrm>
        <a:prstGeom prst="ellipse">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FF45D161-8D76-4D63-8412-09347F20F395}">
      <dsp:nvSpPr>
        <dsp:cNvPr id="0" name=""/>
        <dsp:cNvSpPr/>
      </dsp:nvSpPr>
      <dsp:spPr>
        <a:xfrm>
          <a:off x="547164" y="747253"/>
          <a:ext cx="250588" cy="250588"/>
        </a:xfrm>
        <a:prstGeom prst="ellipse">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8F56BC46-2469-4B27-916D-7D7D05A6CDD2}">
      <dsp:nvSpPr>
        <dsp:cNvPr id="0" name=""/>
        <dsp:cNvSpPr/>
      </dsp:nvSpPr>
      <dsp:spPr>
        <a:xfrm>
          <a:off x="770415" y="501677"/>
          <a:ext cx="159465" cy="159465"/>
        </a:xfrm>
        <a:prstGeom prst="ellipse">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824F02C0-ADC0-45DF-9AAD-05D6F582A4E6}">
      <dsp:nvSpPr>
        <dsp:cNvPr id="0" name=""/>
        <dsp:cNvSpPr/>
      </dsp:nvSpPr>
      <dsp:spPr>
        <a:xfrm>
          <a:off x="1060642" y="412376"/>
          <a:ext cx="159465" cy="159465"/>
        </a:xfrm>
        <a:prstGeom prst="ellipse">
          <a:avLst/>
        </a:prstGeom>
        <a:gradFill rotWithShape="0">
          <a:gsLst>
            <a:gs pos="0">
              <a:schemeClr val="accent6">
                <a:hueOff val="0"/>
                <a:satOff val="0"/>
                <a:lumOff val="0"/>
                <a:alphaOff val="0"/>
                <a:shade val="85000"/>
                <a:satMod val="130000"/>
              </a:schemeClr>
            </a:gs>
            <a:gs pos="34000">
              <a:schemeClr val="accent6">
                <a:hueOff val="0"/>
                <a:satOff val="0"/>
                <a:lumOff val="0"/>
                <a:alphaOff val="0"/>
                <a:shade val="87000"/>
                <a:satMod val="125000"/>
              </a:schemeClr>
            </a:gs>
            <a:gs pos="70000">
              <a:schemeClr val="accent6">
                <a:hueOff val="0"/>
                <a:satOff val="0"/>
                <a:lumOff val="0"/>
                <a:alphaOff val="0"/>
                <a:tint val="100000"/>
                <a:shade val="90000"/>
                <a:satMod val="130000"/>
              </a:schemeClr>
            </a:gs>
            <a:gs pos="100000">
              <a:schemeClr val="accent6">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6202F195-EE10-4DD0-ACC0-D034B82BA553}">
      <dsp:nvSpPr>
        <dsp:cNvPr id="0" name=""/>
        <dsp:cNvSpPr/>
      </dsp:nvSpPr>
      <dsp:spPr>
        <a:xfrm>
          <a:off x="1417844" y="568652"/>
          <a:ext cx="159465" cy="159465"/>
        </a:xfrm>
        <a:prstGeom prst="ellipse">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35A5E16B-56C6-4ACF-A64D-4C9F304FB8BA}">
      <dsp:nvSpPr>
        <dsp:cNvPr id="0" name=""/>
        <dsp:cNvSpPr/>
      </dsp:nvSpPr>
      <dsp:spPr>
        <a:xfrm>
          <a:off x="1641095" y="680278"/>
          <a:ext cx="250588" cy="250588"/>
        </a:xfrm>
        <a:prstGeom prst="ellipse">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D1A683B3-5722-4CF0-90A4-2FFE97F3F936}">
      <dsp:nvSpPr>
        <dsp:cNvPr id="0" name=""/>
        <dsp:cNvSpPr/>
      </dsp:nvSpPr>
      <dsp:spPr>
        <a:xfrm>
          <a:off x="1953647" y="925854"/>
          <a:ext cx="159465" cy="159465"/>
        </a:xfrm>
        <a:prstGeom prst="ellipse">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A9B334C0-2239-4982-9631-3CFE5B6C583A}">
      <dsp:nvSpPr>
        <dsp:cNvPr id="0" name=""/>
        <dsp:cNvSpPr/>
      </dsp:nvSpPr>
      <dsp:spPr>
        <a:xfrm>
          <a:off x="2087598" y="1171431"/>
          <a:ext cx="159465" cy="159465"/>
        </a:xfrm>
        <a:prstGeom prst="ellipse">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CB0B01AD-88C0-4F17-90E4-04FEB3BD0D97}">
      <dsp:nvSpPr>
        <dsp:cNvPr id="0" name=""/>
        <dsp:cNvSpPr/>
      </dsp:nvSpPr>
      <dsp:spPr>
        <a:xfrm>
          <a:off x="926691" y="702603"/>
          <a:ext cx="410053" cy="410053"/>
        </a:xfrm>
        <a:prstGeom prst="ellipse">
          <a:avLst/>
        </a:prstGeom>
        <a:gradFill rotWithShape="0">
          <a:gsLst>
            <a:gs pos="0">
              <a:schemeClr val="accent6">
                <a:hueOff val="0"/>
                <a:satOff val="0"/>
                <a:lumOff val="0"/>
                <a:alphaOff val="0"/>
                <a:shade val="85000"/>
                <a:satMod val="130000"/>
              </a:schemeClr>
            </a:gs>
            <a:gs pos="34000">
              <a:schemeClr val="accent6">
                <a:hueOff val="0"/>
                <a:satOff val="0"/>
                <a:lumOff val="0"/>
                <a:alphaOff val="0"/>
                <a:shade val="87000"/>
                <a:satMod val="125000"/>
              </a:schemeClr>
            </a:gs>
            <a:gs pos="70000">
              <a:schemeClr val="accent6">
                <a:hueOff val="0"/>
                <a:satOff val="0"/>
                <a:lumOff val="0"/>
                <a:alphaOff val="0"/>
                <a:tint val="100000"/>
                <a:shade val="90000"/>
                <a:satMod val="130000"/>
              </a:schemeClr>
            </a:gs>
            <a:gs pos="100000">
              <a:schemeClr val="accent6">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32422330-2634-4575-9C97-CABD929BFA5F}">
      <dsp:nvSpPr>
        <dsp:cNvPr id="0" name=""/>
        <dsp:cNvSpPr/>
      </dsp:nvSpPr>
      <dsp:spPr>
        <a:xfrm>
          <a:off x="56011" y="1550958"/>
          <a:ext cx="159465" cy="159465"/>
        </a:xfrm>
        <a:prstGeom prst="ellipse">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EBFE7DB0-D2D3-4272-9302-A1ADAE78528E}">
      <dsp:nvSpPr>
        <dsp:cNvPr id="0" name=""/>
        <dsp:cNvSpPr/>
      </dsp:nvSpPr>
      <dsp:spPr>
        <a:xfrm>
          <a:off x="189962" y="1751884"/>
          <a:ext cx="250588" cy="250588"/>
        </a:xfrm>
        <a:prstGeom prst="ellipse">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7CF50E99-167A-408D-B6F7-DFE4C46868DB}">
      <dsp:nvSpPr>
        <dsp:cNvPr id="0" name=""/>
        <dsp:cNvSpPr/>
      </dsp:nvSpPr>
      <dsp:spPr>
        <a:xfrm>
          <a:off x="524839" y="1930485"/>
          <a:ext cx="364491" cy="364491"/>
        </a:xfrm>
        <a:prstGeom prst="ellipse">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049627AC-FCEF-4E50-820B-425DC852933C}">
      <dsp:nvSpPr>
        <dsp:cNvPr id="0" name=""/>
        <dsp:cNvSpPr/>
      </dsp:nvSpPr>
      <dsp:spPr>
        <a:xfrm>
          <a:off x="993667" y="2220711"/>
          <a:ext cx="159465" cy="159465"/>
        </a:xfrm>
        <a:prstGeom prst="ellipse">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256FE72B-81EC-4245-A804-48B498E46291}">
      <dsp:nvSpPr>
        <dsp:cNvPr id="0" name=""/>
        <dsp:cNvSpPr/>
      </dsp:nvSpPr>
      <dsp:spPr>
        <a:xfrm>
          <a:off x="1082967" y="1930485"/>
          <a:ext cx="250588" cy="250588"/>
        </a:xfrm>
        <a:prstGeom prst="ellipse">
          <a:avLst/>
        </a:prstGeom>
        <a:gradFill rotWithShape="0">
          <a:gsLst>
            <a:gs pos="0">
              <a:schemeClr val="accent6">
                <a:hueOff val="0"/>
                <a:satOff val="0"/>
                <a:lumOff val="0"/>
                <a:alphaOff val="0"/>
                <a:shade val="85000"/>
                <a:satMod val="130000"/>
              </a:schemeClr>
            </a:gs>
            <a:gs pos="34000">
              <a:schemeClr val="accent6">
                <a:hueOff val="0"/>
                <a:satOff val="0"/>
                <a:lumOff val="0"/>
                <a:alphaOff val="0"/>
                <a:shade val="87000"/>
                <a:satMod val="125000"/>
              </a:schemeClr>
            </a:gs>
            <a:gs pos="70000">
              <a:schemeClr val="accent6">
                <a:hueOff val="0"/>
                <a:satOff val="0"/>
                <a:lumOff val="0"/>
                <a:alphaOff val="0"/>
                <a:tint val="100000"/>
                <a:shade val="90000"/>
                <a:satMod val="130000"/>
              </a:schemeClr>
            </a:gs>
            <a:gs pos="100000">
              <a:schemeClr val="accent6">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08F85798-B1C2-4A70-BDAC-683437DAD0F3}">
      <dsp:nvSpPr>
        <dsp:cNvPr id="0" name=""/>
        <dsp:cNvSpPr/>
      </dsp:nvSpPr>
      <dsp:spPr>
        <a:xfrm>
          <a:off x="1306218" y="2243037"/>
          <a:ext cx="159465" cy="159465"/>
        </a:xfrm>
        <a:prstGeom prst="ellipse">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86E5CBC1-DDBD-44F8-9A09-9B0AEB549C56}">
      <dsp:nvSpPr>
        <dsp:cNvPr id="0" name=""/>
        <dsp:cNvSpPr/>
      </dsp:nvSpPr>
      <dsp:spPr>
        <a:xfrm>
          <a:off x="1507144" y="1885835"/>
          <a:ext cx="364491" cy="364491"/>
        </a:xfrm>
        <a:prstGeom prst="ellipse">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1BA37971-4DCB-4626-A3CF-181666984565}">
      <dsp:nvSpPr>
        <dsp:cNvPr id="0" name=""/>
        <dsp:cNvSpPr/>
      </dsp:nvSpPr>
      <dsp:spPr>
        <a:xfrm>
          <a:off x="1998297" y="1796534"/>
          <a:ext cx="250588" cy="250588"/>
        </a:xfrm>
        <a:prstGeom prst="ellipse">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57132166-4CCD-465F-9492-D372FC986C89}">
      <dsp:nvSpPr>
        <dsp:cNvPr id="0" name=""/>
        <dsp:cNvSpPr/>
      </dsp:nvSpPr>
      <dsp:spPr>
        <a:xfrm>
          <a:off x="2339387" y="746882"/>
          <a:ext cx="735941" cy="1404992"/>
        </a:xfrm>
        <a:prstGeom prst="chevron">
          <a:avLst>
            <a:gd name="adj" fmla="val 62310"/>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5956EB6-9927-4B9C-A98A-9455D9E6A268}">
      <dsp:nvSpPr>
        <dsp:cNvPr id="0" name=""/>
        <dsp:cNvSpPr/>
      </dsp:nvSpPr>
      <dsp:spPr>
        <a:xfrm>
          <a:off x="3243013" y="747564"/>
          <a:ext cx="2439064" cy="14049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800" b="1" i="0" u="none" kern="1200" dirty="0">
              <a:effectLst/>
              <a:latin typeface="Verdana" panose="020B0604030504040204" pitchFamily="34" charset="0"/>
              <a:ea typeface="Verdana" panose="020B0604030504040204" pitchFamily="34" charset="0"/>
            </a:rPr>
            <a:t>Activities Moving toward</a:t>
          </a:r>
        </a:p>
        <a:p>
          <a:pPr lvl="0" algn="ctr" defTabSz="1066800">
            <a:lnSpc>
              <a:spcPct val="90000"/>
            </a:lnSpc>
            <a:spcBef>
              <a:spcPct val="0"/>
            </a:spcBef>
            <a:spcAft>
              <a:spcPct val="35000"/>
            </a:spcAft>
            <a:buNone/>
          </a:pPr>
          <a:r>
            <a:rPr lang="en-US" sz="1800" b="1" i="0" u="none" kern="1200" dirty="0">
              <a:effectLst/>
              <a:latin typeface="Verdana" panose="020B0604030504040204" pitchFamily="34" charset="0"/>
              <a:ea typeface="Verdana" panose="020B0604030504040204" pitchFamily="34" charset="0"/>
            </a:rPr>
            <a:t>Implementation</a:t>
          </a:r>
        </a:p>
      </dsp:txBody>
      <dsp:txXfrm>
        <a:off x="3243013" y="747564"/>
        <a:ext cx="2439064" cy="1404979"/>
      </dsp:txXfrm>
    </dsp:sp>
    <dsp:sp modelId="{8E80540F-4839-4405-B106-E122D9E4A830}">
      <dsp:nvSpPr>
        <dsp:cNvPr id="0" name=""/>
        <dsp:cNvSpPr/>
      </dsp:nvSpPr>
      <dsp:spPr>
        <a:xfrm>
          <a:off x="3009154" y="2429034"/>
          <a:ext cx="2774432" cy="1472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t" anchorCtr="0">
          <a:noAutofit/>
        </a:bodyPr>
        <a:lstStyle/>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Code Development/Revision</a:t>
          </a:r>
        </a:p>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Policy &amp; Procedure Development/Revision</a:t>
          </a:r>
        </a:p>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Code Publication</a:t>
          </a:r>
        </a:p>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Public Notification</a:t>
          </a:r>
        </a:p>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Infrastructure Needs, including minor renovations</a:t>
          </a:r>
        </a:p>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Leadership &amp; Staff Training</a:t>
          </a:r>
        </a:p>
      </dsp:txBody>
      <dsp:txXfrm>
        <a:off x="3009154" y="2429034"/>
        <a:ext cx="2774432" cy="1472589"/>
      </dsp:txXfrm>
    </dsp:sp>
    <dsp:sp modelId="{1F5B63EC-0982-4D09-9AAE-2DBE57FF0EC3}">
      <dsp:nvSpPr>
        <dsp:cNvPr id="0" name=""/>
        <dsp:cNvSpPr/>
      </dsp:nvSpPr>
      <dsp:spPr>
        <a:xfrm>
          <a:off x="5849761" y="746882"/>
          <a:ext cx="735941" cy="1404992"/>
        </a:xfrm>
        <a:prstGeom prst="chevron">
          <a:avLst>
            <a:gd name="adj" fmla="val 62310"/>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A28D5F2E-FA31-4E14-9CE6-125CD6824DB1}">
      <dsp:nvSpPr>
        <dsp:cNvPr id="0" name=""/>
        <dsp:cNvSpPr/>
      </dsp:nvSpPr>
      <dsp:spPr>
        <a:xfrm>
          <a:off x="7319627" y="613028"/>
          <a:ext cx="2077094" cy="1774407"/>
        </a:xfrm>
        <a:prstGeom prst="ellipse">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US" sz="1800" b="1" kern="1200" dirty="0">
              <a:effectLst/>
              <a:latin typeface="Verdana" panose="020B0604030504040204" pitchFamily="34" charset="0"/>
              <a:ea typeface="Verdana" panose="020B0604030504040204" pitchFamily="34" charset="0"/>
            </a:rPr>
            <a:t>Exercising</a:t>
          </a:r>
        </a:p>
      </dsp:txBody>
      <dsp:txXfrm>
        <a:off x="7623810" y="872884"/>
        <a:ext cx="1468728" cy="1254695"/>
      </dsp:txXfrm>
    </dsp:sp>
    <dsp:sp modelId="{A1C2B716-A3B9-4223-A902-2ADD79029FCD}">
      <dsp:nvSpPr>
        <dsp:cNvPr id="0" name=""/>
        <dsp:cNvSpPr/>
      </dsp:nvSpPr>
      <dsp:spPr>
        <a:xfrm>
          <a:off x="6587770" y="2411793"/>
          <a:ext cx="3544943" cy="17130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t" anchorCtr="0">
          <a:noAutofit/>
        </a:bodyPr>
        <a:lstStyle/>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Prosecuting SDVCJ Cases</a:t>
          </a:r>
        </a:p>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Indigent Defense Counsel</a:t>
          </a:r>
        </a:p>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Incarceration Costs</a:t>
          </a:r>
        </a:p>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Jury Costs</a:t>
          </a:r>
        </a:p>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Medical Care for SDVCJ Defendants</a:t>
          </a:r>
        </a:p>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Pre-Trial/Post-Conviction Supervision</a:t>
          </a:r>
        </a:p>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Evaluation</a:t>
          </a:r>
        </a:p>
        <a:p>
          <a:pPr marL="114300" lvl="1" indent="-114300" algn="l" defTabSz="622300">
            <a:lnSpc>
              <a:spcPct val="90000"/>
            </a:lnSpc>
            <a:spcBef>
              <a:spcPct val="0"/>
            </a:spcBef>
            <a:spcAft>
              <a:spcPct val="15000"/>
            </a:spcAft>
            <a:buChar char="•"/>
          </a:pPr>
          <a:r>
            <a:rPr lang="en-US" sz="1400" kern="1200" dirty="0">
              <a:latin typeface="Verdana" panose="020B0604030504040204" pitchFamily="34" charset="0"/>
              <a:ea typeface="Verdana" panose="020B0604030504040204" pitchFamily="34" charset="0"/>
            </a:rPr>
            <a:t>Leadership &amp; Staff Training</a:t>
          </a:r>
        </a:p>
      </dsp:txBody>
      <dsp:txXfrm>
        <a:off x="6587770" y="2411793"/>
        <a:ext cx="3544943" cy="17130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531CA5-F725-4B67-BAB4-FADE1BEA74CD}">
      <dsp:nvSpPr>
        <dsp:cNvPr id="0" name=""/>
        <dsp:cNvSpPr/>
      </dsp:nvSpPr>
      <dsp:spPr>
        <a:xfrm>
          <a:off x="12978" y="116511"/>
          <a:ext cx="2770017" cy="747858"/>
        </a:xfrm>
        <a:prstGeom prst="rect">
          <a:avLst/>
        </a:prstGeom>
        <a:solidFill>
          <a:schemeClr val="accent3">
            <a:lumMod val="20000"/>
            <a:lumOff val="8000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kern="1200" dirty="0" err="1"/>
            <a:t>Grants.Gov</a:t>
          </a:r>
          <a:r>
            <a:rPr lang="en-US" sz="1800" b="1" kern="1200" dirty="0"/>
            <a:t>                            </a:t>
          </a:r>
        </a:p>
        <a:p>
          <a:pPr marL="0" lvl="0" indent="0" algn="ctr" defTabSz="800100">
            <a:lnSpc>
              <a:spcPct val="90000"/>
            </a:lnSpc>
            <a:spcBef>
              <a:spcPct val="0"/>
            </a:spcBef>
            <a:spcAft>
              <a:spcPct val="35000"/>
            </a:spcAft>
            <a:buNone/>
          </a:pPr>
          <a:r>
            <a:rPr lang="en-US" sz="1800" b="1" kern="1200" dirty="0"/>
            <a:t>by March 22, 2022</a:t>
          </a:r>
        </a:p>
      </dsp:txBody>
      <dsp:txXfrm>
        <a:off x="12978" y="116511"/>
        <a:ext cx="2770017" cy="747858"/>
      </dsp:txXfrm>
    </dsp:sp>
    <dsp:sp modelId="{C82BBF5A-ABD4-4107-AFE0-11A24A0EA93D}">
      <dsp:nvSpPr>
        <dsp:cNvPr id="0" name=""/>
        <dsp:cNvSpPr/>
      </dsp:nvSpPr>
      <dsp:spPr>
        <a:xfrm>
          <a:off x="12978" y="864370"/>
          <a:ext cx="2770017" cy="3882215"/>
        </a:xfrm>
        <a:prstGeom prst="rect">
          <a:avLst/>
        </a:prstGeom>
        <a:solidFill>
          <a:schemeClr val="lt1">
            <a:alpha val="90000"/>
            <a:tint val="40000"/>
            <a:hueOff val="0"/>
            <a:satOff val="0"/>
            <a:lumOff val="0"/>
            <a:alphaOff val="0"/>
          </a:schemeClr>
        </a:solidFill>
        <a:ln w="15875" cap="flat" cmpd="sng" algn="ctr">
          <a:solidFill>
            <a:schemeClr val="dk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Font typeface="Wingdings" panose="05000000000000000000" pitchFamily="2" charset="2"/>
            <a:buChar char="q"/>
          </a:pPr>
          <a:r>
            <a:rPr lang="en-US" sz="1800" kern="1200" dirty="0">
              <a:solidFill>
                <a:schemeClr val="accent1"/>
              </a:solidFill>
              <a:effectLst/>
              <a:latin typeface="+mn-lt"/>
            </a:rPr>
            <a:t>Application for Federal Assistance: SF 424</a:t>
          </a:r>
        </a:p>
        <a:p>
          <a:pPr marL="171450" lvl="1" indent="-171450" algn="l" defTabSz="800100">
            <a:lnSpc>
              <a:spcPct val="90000"/>
            </a:lnSpc>
            <a:spcBef>
              <a:spcPct val="0"/>
            </a:spcBef>
            <a:spcAft>
              <a:spcPct val="15000"/>
            </a:spcAft>
            <a:buFont typeface="Wingdings" panose="05000000000000000000" pitchFamily="2" charset="2"/>
            <a:buChar char="q"/>
          </a:pPr>
          <a:r>
            <a:rPr lang="en-US" sz="1800" kern="1200" dirty="0">
              <a:solidFill>
                <a:schemeClr val="accent1"/>
              </a:solidFill>
              <a:effectLst/>
              <a:latin typeface="+mn-lt"/>
            </a:rPr>
            <a:t>Disclosure of Lobbying Activities: SF-LLL</a:t>
          </a:r>
        </a:p>
      </dsp:txBody>
      <dsp:txXfrm>
        <a:off x="12978" y="864370"/>
        <a:ext cx="2770017" cy="3882215"/>
      </dsp:txXfrm>
    </dsp:sp>
    <dsp:sp modelId="{C966A626-C67F-49B0-ACD2-C7F57C867DF4}">
      <dsp:nvSpPr>
        <dsp:cNvPr id="0" name=""/>
        <dsp:cNvSpPr/>
      </dsp:nvSpPr>
      <dsp:spPr>
        <a:xfrm>
          <a:off x="3170798" y="119122"/>
          <a:ext cx="5366110" cy="747858"/>
        </a:xfrm>
        <a:prstGeom prst="rect">
          <a:avLst/>
        </a:prstGeom>
        <a:solidFill>
          <a:schemeClr val="accent3">
            <a:lumMod val="20000"/>
            <a:lumOff val="8000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kern="1200" dirty="0"/>
            <a:t>JustGrants by March 24, 2022</a:t>
          </a:r>
        </a:p>
      </dsp:txBody>
      <dsp:txXfrm>
        <a:off x="3170798" y="119122"/>
        <a:ext cx="5366110" cy="747858"/>
      </dsp:txXfrm>
    </dsp:sp>
    <dsp:sp modelId="{497CDBE4-13CA-4017-9D98-81AE1B368759}">
      <dsp:nvSpPr>
        <dsp:cNvPr id="0" name=""/>
        <dsp:cNvSpPr/>
      </dsp:nvSpPr>
      <dsp:spPr>
        <a:xfrm>
          <a:off x="3171588" y="872202"/>
          <a:ext cx="5364529" cy="3871772"/>
        </a:xfrm>
        <a:prstGeom prst="rect">
          <a:avLst/>
        </a:prstGeom>
        <a:solidFill>
          <a:schemeClr val="lt1">
            <a:alpha val="90000"/>
            <a:tint val="40000"/>
            <a:hueOff val="0"/>
            <a:satOff val="0"/>
            <a:lumOff val="0"/>
            <a:alphaOff val="0"/>
          </a:schemeClr>
        </a:solidFill>
        <a:ln w="15875" cap="flat" cmpd="sng" algn="ctr">
          <a:solidFill>
            <a:schemeClr val="dk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Font typeface="Wingdings" panose="05000000000000000000" pitchFamily="2" charset="2"/>
            <a:buChar char="q"/>
          </a:pPr>
          <a:r>
            <a:rPr lang="en-US" sz="1800" b="0" kern="1200" dirty="0" err="1">
              <a:solidFill>
                <a:srgbClr val="7030A0"/>
              </a:solidFill>
            </a:rPr>
            <a:t>JustGrants</a:t>
          </a:r>
          <a:r>
            <a:rPr lang="en-US" sz="1800" b="0" kern="1200" dirty="0">
              <a:solidFill>
                <a:srgbClr val="7030A0"/>
              </a:solidFill>
            </a:rPr>
            <a:t> 424 </a:t>
          </a:r>
        </a:p>
        <a:p>
          <a:pPr marL="171450" lvl="1" indent="-171450" algn="l" defTabSz="800100">
            <a:lnSpc>
              <a:spcPct val="90000"/>
            </a:lnSpc>
            <a:spcBef>
              <a:spcPct val="0"/>
            </a:spcBef>
            <a:spcAft>
              <a:spcPct val="15000"/>
            </a:spcAft>
            <a:buFont typeface="Wingdings" panose="05000000000000000000" pitchFamily="2" charset="2"/>
            <a:buChar char="q"/>
          </a:pPr>
          <a:r>
            <a:rPr lang="en-US" sz="1800" b="0" kern="1200" dirty="0">
              <a:solidFill>
                <a:srgbClr val="7030A0"/>
              </a:solidFill>
            </a:rPr>
            <a:t>General Agency Information</a:t>
          </a:r>
        </a:p>
        <a:p>
          <a:pPr marL="171450" marR="0" lvl="0" indent="-171450" algn="l" defTabSz="914400" eaLnBrk="1" fontAlgn="auto" latinLnBrk="0" hangingPunct="1">
            <a:lnSpc>
              <a:spcPct val="90000"/>
            </a:lnSpc>
            <a:spcBef>
              <a:spcPct val="0"/>
            </a:spcBef>
            <a:spcAft>
              <a:spcPts val="0"/>
            </a:spcAft>
            <a:buClrTx/>
            <a:buSzTx/>
            <a:buFont typeface="Wingdings" panose="05000000000000000000" pitchFamily="2" charset="2"/>
            <a:buChar char="q"/>
            <a:tabLst/>
            <a:defRPr/>
          </a:pPr>
          <a:r>
            <a:rPr lang="en-US" sz="1800" kern="1200" dirty="0">
              <a:solidFill>
                <a:schemeClr val="accent1"/>
              </a:solidFill>
            </a:rPr>
            <a:t>Proposal Abstract</a:t>
          </a:r>
          <a:endParaRPr lang="en-US" sz="1800" b="0" kern="1200" dirty="0">
            <a:solidFill>
              <a:schemeClr val="accent1"/>
            </a:solidFill>
          </a:endParaRPr>
        </a:p>
        <a:p>
          <a:pPr marL="171450" marR="0" lvl="0" indent="-171450" algn="l" defTabSz="914400" eaLnBrk="1" fontAlgn="auto" latinLnBrk="0" hangingPunct="1">
            <a:lnSpc>
              <a:spcPct val="90000"/>
            </a:lnSpc>
            <a:spcBef>
              <a:spcPct val="0"/>
            </a:spcBef>
            <a:spcAft>
              <a:spcPts val="0"/>
            </a:spcAft>
            <a:buClrTx/>
            <a:buSzTx/>
            <a:buFont typeface="Wingdings" panose="05000000000000000000" pitchFamily="2" charset="2"/>
            <a:buChar char="q"/>
            <a:tabLst/>
            <a:defRPr/>
          </a:pPr>
          <a:r>
            <a:rPr lang="en-US" sz="1800" b="0" kern="1200" dirty="0">
              <a:solidFill>
                <a:srgbClr val="FF6600"/>
              </a:solidFill>
            </a:rPr>
            <a:t>Proposal Narrative</a:t>
          </a:r>
        </a:p>
        <a:p>
          <a:pPr marL="171450" marR="0" lvl="1" indent="-171450" algn="l" defTabSz="800100" eaLnBrk="1" fontAlgn="auto" latinLnBrk="0" hangingPunct="1">
            <a:lnSpc>
              <a:spcPct val="90000"/>
            </a:lnSpc>
            <a:spcBef>
              <a:spcPct val="0"/>
            </a:spcBef>
            <a:spcAft>
              <a:spcPct val="15000"/>
            </a:spcAft>
            <a:buClrTx/>
            <a:buSzTx/>
            <a:buFont typeface="Wingdings" panose="05000000000000000000" pitchFamily="2" charset="2"/>
            <a:buChar char="q"/>
            <a:tabLst/>
            <a:defRPr/>
          </a:pPr>
          <a:r>
            <a:rPr lang="en-US" sz="1800" b="0" kern="1200" dirty="0">
              <a:solidFill>
                <a:schemeClr val="accent1"/>
              </a:solidFill>
            </a:rPr>
            <a:t>Budget Detail Worksheet and Narrative</a:t>
          </a:r>
        </a:p>
        <a:p>
          <a:pPr marL="171450" marR="0" lvl="1" indent="-171450" algn="l" defTabSz="800100" eaLnBrk="1" fontAlgn="auto" latinLnBrk="0" hangingPunct="1">
            <a:lnSpc>
              <a:spcPct val="90000"/>
            </a:lnSpc>
            <a:spcBef>
              <a:spcPct val="0"/>
            </a:spcBef>
            <a:spcAft>
              <a:spcPct val="15000"/>
            </a:spcAft>
            <a:buClrTx/>
            <a:buSzTx/>
            <a:buFont typeface="Wingdings" panose="05000000000000000000" pitchFamily="2" charset="2"/>
            <a:buChar char="q"/>
            <a:tabLst/>
            <a:defRPr/>
          </a:pPr>
          <a:r>
            <a:rPr lang="en-US" sz="1800" kern="1200" dirty="0">
              <a:solidFill>
                <a:schemeClr val="accent1"/>
              </a:solidFill>
            </a:rPr>
            <a:t>Pre-Award Risk Assessment</a:t>
          </a:r>
          <a:endParaRPr lang="en-US" sz="1800" b="0" kern="1200" dirty="0">
            <a:solidFill>
              <a:schemeClr val="accent1"/>
            </a:solidFill>
          </a:endParaRPr>
        </a:p>
        <a:p>
          <a:pPr marL="171450" marR="0" lvl="1" indent="-171450" algn="l" defTabSz="800100" eaLnBrk="1" fontAlgn="auto" latinLnBrk="0" hangingPunct="1">
            <a:lnSpc>
              <a:spcPct val="90000"/>
            </a:lnSpc>
            <a:spcBef>
              <a:spcPct val="0"/>
            </a:spcBef>
            <a:spcAft>
              <a:spcPct val="15000"/>
            </a:spcAft>
            <a:buClrTx/>
            <a:buSzTx/>
            <a:buFont typeface="Wingdings" panose="05000000000000000000" pitchFamily="2" charset="2"/>
            <a:buChar char="q"/>
            <a:tabLst/>
            <a:defRPr/>
          </a:pPr>
          <a:r>
            <a:rPr lang="en-US" sz="1800" kern="1200" dirty="0">
              <a:solidFill>
                <a:schemeClr val="accent1"/>
              </a:solidFill>
            </a:rPr>
            <a:t>Data Requested with Application</a:t>
          </a:r>
          <a:endParaRPr lang="en-US" sz="1800" b="0" kern="1200" dirty="0">
            <a:solidFill>
              <a:schemeClr val="accent1"/>
            </a:solidFill>
          </a:endParaRPr>
        </a:p>
        <a:p>
          <a:pPr marL="171450" marR="0" lvl="1" indent="-171450" algn="l" defTabSz="800100" eaLnBrk="1" fontAlgn="auto" latinLnBrk="0" hangingPunct="1">
            <a:lnSpc>
              <a:spcPct val="90000"/>
            </a:lnSpc>
            <a:spcBef>
              <a:spcPct val="0"/>
            </a:spcBef>
            <a:spcAft>
              <a:spcPct val="15000"/>
            </a:spcAft>
            <a:buClrTx/>
            <a:buSzTx/>
            <a:buFont typeface="Wingdings" panose="05000000000000000000" pitchFamily="2" charset="2"/>
            <a:buChar char="q"/>
            <a:tabLst/>
            <a:defRPr/>
          </a:pPr>
          <a:r>
            <a:rPr lang="en-US" sz="1800" b="0" kern="1200" dirty="0">
              <a:solidFill>
                <a:srgbClr val="FF6600"/>
              </a:solidFill>
            </a:rPr>
            <a:t>Document Demonstrating Authority to Apply</a:t>
          </a:r>
        </a:p>
        <a:p>
          <a:pPr marL="171450" marR="0" lvl="1" indent="-171450" algn="l" defTabSz="800100" eaLnBrk="1" fontAlgn="auto" latinLnBrk="0" hangingPunct="1">
            <a:lnSpc>
              <a:spcPct val="90000"/>
            </a:lnSpc>
            <a:spcBef>
              <a:spcPct val="0"/>
            </a:spcBef>
            <a:spcAft>
              <a:spcPct val="15000"/>
            </a:spcAft>
            <a:buClrTx/>
            <a:buSzTx/>
            <a:buFont typeface="Wingdings" panose="05000000000000000000" pitchFamily="2" charset="2"/>
            <a:buChar char="q"/>
            <a:tabLst/>
            <a:defRPr/>
          </a:pPr>
          <a:r>
            <a:rPr lang="en-US" sz="1800" b="0" kern="1200" dirty="0">
              <a:solidFill>
                <a:srgbClr val="7030A0"/>
              </a:solidFill>
            </a:rPr>
            <a:t>DOJ Standard Assurances</a:t>
          </a:r>
          <a:endParaRPr lang="en-US" sz="1800" b="0" kern="1200" dirty="0">
            <a:solidFill>
              <a:srgbClr val="FF6600"/>
            </a:solidFill>
          </a:endParaRPr>
        </a:p>
        <a:p>
          <a:pPr marL="171450" lvl="1" indent="-171450" algn="l" defTabSz="800100">
            <a:lnSpc>
              <a:spcPct val="90000"/>
            </a:lnSpc>
            <a:spcBef>
              <a:spcPct val="0"/>
            </a:spcBef>
            <a:spcAft>
              <a:spcPct val="15000"/>
            </a:spcAft>
            <a:buFont typeface="Wingdings" panose="05000000000000000000" pitchFamily="2" charset="2"/>
            <a:buChar char="q"/>
          </a:pPr>
          <a:r>
            <a:rPr lang="en-US" sz="1800" kern="1200" dirty="0">
              <a:solidFill>
                <a:srgbClr val="FF6600"/>
              </a:solidFill>
            </a:rPr>
            <a:t>Disclosure of Duplication in Cost Items</a:t>
          </a:r>
        </a:p>
        <a:p>
          <a:pPr marL="171450" lvl="1" indent="-171450" algn="l" defTabSz="800100">
            <a:lnSpc>
              <a:spcPct val="90000"/>
            </a:lnSpc>
            <a:spcBef>
              <a:spcPct val="0"/>
            </a:spcBef>
            <a:spcAft>
              <a:spcPct val="15000"/>
            </a:spcAft>
            <a:buFont typeface="Wingdings" panose="05000000000000000000" pitchFamily="2" charset="2"/>
            <a:buChar char="q"/>
          </a:pPr>
          <a:r>
            <a:rPr lang="en-US" sz="1800" kern="1200" dirty="0">
              <a:solidFill>
                <a:srgbClr val="7030A0"/>
              </a:solidFill>
            </a:rPr>
            <a:t>DOJ Certifications </a:t>
          </a:r>
        </a:p>
        <a:p>
          <a:pPr marL="171450" lvl="1" indent="-171450" algn="l" defTabSz="800100">
            <a:lnSpc>
              <a:spcPct val="90000"/>
            </a:lnSpc>
            <a:spcBef>
              <a:spcPct val="0"/>
            </a:spcBef>
            <a:spcAft>
              <a:spcPct val="15000"/>
            </a:spcAft>
            <a:buFont typeface="Wingdings" panose="05000000000000000000" pitchFamily="2" charset="2"/>
            <a:buChar char="q"/>
          </a:pPr>
          <a:r>
            <a:rPr lang="en-US" sz="1800" kern="1200" dirty="0">
              <a:solidFill>
                <a:srgbClr val="FF6600"/>
              </a:solidFill>
            </a:rPr>
            <a:t>Letter of </a:t>
          </a:r>
          <a:r>
            <a:rPr lang="en-US" sz="1800" kern="1200" dirty="0" err="1">
              <a:solidFill>
                <a:srgbClr val="FF6600"/>
              </a:solidFill>
            </a:rPr>
            <a:t>Nonsupplanting</a:t>
          </a:r>
          <a:endParaRPr lang="en-US" sz="1800" kern="1200" dirty="0">
            <a:solidFill>
              <a:srgbClr val="FF6600"/>
            </a:solidFill>
          </a:endParaRPr>
        </a:p>
        <a:p>
          <a:pPr marL="171450" lvl="1" indent="-171450" algn="l" defTabSz="800100">
            <a:lnSpc>
              <a:spcPct val="90000"/>
            </a:lnSpc>
            <a:spcBef>
              <a:spcPct val="0"/>
            </a:spcBef>
            <a:spcAft>
              <a:spcPct val="15000"/>
            </a:spcAft>
            <a:buFont typeface="Wingdings" panose="05000000000000000000" pitchFamily="2" charset="2"/>
            <a:buChar char="q"/>
          </a:pPr>
          <a:r>
            <a:rPr lang="en-US" sz="1800" kern="1200" dirty="0">
              <a:solidFill>
                <a:srgbClr val="FF6600"/>
              </a:solidFill>
            </a:rPr>
            <a:t>Confidentiality Notice Form</a:t>
          </a:r>
        </a:p>
      </dsp:txBody>
      <dsp:txXfrm>
        <a:off x="3171588" y="872202"/>
        <a:ext cx="5364529" cy="3871772"/>
      </dsp:txXfrm>
    </dsp:sp>
    <dsp:sp modelId="{5B10A9B7-C8D5-45B5-8C41-8C384FD574B3}">
      <dsp:nvSpPr>
        <dsp:cNvPr id="0" name=""/>
        <dsp:cNvSpPr/>
      </dsp:nvSpPr>
      <dsp:spPr>
        <a:xfrm>
          <a:off x="8924711" y="116511"/>
          <a:ext cx="2770017" cy="747858"/>
        </a:xfrm>
        <a:prstGeom prst="rect">
          <a:avLst/>
        </a:prstGeom>
        <a:solidFill>
          <a:schemeClr val="accent3">
            <a:lumMod val="20000"/>
            <a:lumOff val="8000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b="1" kern="1200" dirty="0"/>
            <a:t>Application Documents Required Prior to Funds Being Released</a:t>
          </a:r>
        </a:p>
      </dsp:txBody>
      <dsp:txXfrm>
        <a:off x="8924711" y="116511"/>
        <a:ext cx="2770017" cy="747858"/>
      </dsp:txXfrm>
    </dsp:sp>
    <dsp:sp modelId="{B0397DA4-74AF-417A-8BE0-99C05F99CFAE}">
      <dsp:nvSpPr>
        <dsp:cNvPr id="0" name=""/>
        <dsp:cNvSpPr/>
      </dsp:nvSpPr>
      <dsp:spPr>
        <a:xfrm>
          <a:off x="8924711" y="864370"/>
          <a:ext cx="2770017" cy="3882215"/>
        </a:xfrm>
        <a:prstGeom prst="rect">
          <a:avLst/>
        </a:prstGeom>
        <a:solidFill>
          <a:schemeClr val="lt1">
            <a:alpha val="90000"/>
            <a:tint val="40000"/>
            <a:hueOff val="0"/>
            <a:satOff val="0"/>
            <a:lumOff val="0"/>
            <a:alphaOff val="0"/>
          </a:schemeClr>
        </a:solidFill>
        <a:ln w="15875" cap="flat" cmpd="sng" algn="ctr">
          <a:solidFill>
            <a:schemeClr val="dk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Font typeface="Wingdings" panose="05000000000000000000" pitchFamily="2" charset="2"/>
            <a:buChar char="q"/>
          </a:pPr>
          <a:r>
            <a:rPr lang="en-US" sz="1800" kern="1200" dirty="0">
              <a:solidFill>
                <a:srgbClr val="FF6600"/>
              </a:solidFill>
            </a:rPr>
            <a:t>Indirect Cost Rate Agreement</a:t>
          </a:r>
        </a:p>
        <a:p>
          <a:pPr marL="171450" lvl="1" indent="-171450" algn="l" defTabSz="800100">
            <a:lnSpc>
              <a:spcPct val="90000"/>
            </a:lnSpc>
            <a:spcBef>
              <a:spcPct val="0"/>
            </a:spcBef>
            <a:spcAft>
              <a:spcPct val="15000"/>
            </a:spcAft>
            <a:buFont typeface="Wingdings" panose="05000000000000000000" pitchFamily="2" charset="2"/>
            <a:buChar char="q"/>
          </a:pPr>
          <a:r>
            <a:rPr lang="en-US" sz="1800" kern="1200" dirty="0">
              <a:solidFill>
                <a:srgbClr val="FF6600"/>
              </a:solidFill>
            </a:rPr>
            <a:t>Project staff job descriptions / resumes</a:t>
          </a:r>
        </a:p>
      </dsp:txBody>
      <dsp:txXfrm>
        <a:off x="8924711" y="864370"/>
        <a:ext cx="2770017" cy="3882215"/>
      </dsp:txXfrm>
    </dsp:sp>
  </dsp:spTree>
</dsp:drawing>
</file>

<file path=ppt/diagrams/layout1.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218D31B-AA94-45F1-884D-E8B08A4160FE}" type="datetimeFigureOut">
              <a:rPr lang="en-US" smtClean="0"/>
              <a:t>2/23/2022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628CFC9-CFF6-47B4-A8EA-A9EBD1E6CD09}" type="slidenum">
              <a:rPr lang="en-US" smtClean="0"/>
              <a:t>‹#›</a:t>
            </a:fld>
            <a:endParaRPr lang="en-US"/>
          </a:p>
        </p:txBody>
      </p:sp>
    </p:spTree>
    <p:extLst>
      <p:ext uri="{BB962C8B-B14F-4D97-AF65-F5344CB8AC3E}">
        <p14:creationId xmlns:p14="http://schemas.microsoft.com/office/powerpoint/2010/main" val="887974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 This pre-application information session is for the OVW Fiscal Year 2022 Grants to Tribal</a:t>
            </a:r>
            <a:r>
              <a:rPr lang="en-US" baseline="0" dirty="0"/>
              <a:t> Governments to Exercise Special Domestic Violence Criminal Jurisdiction commonly referred to as the Tribal Jurisdiction Program. This solicitation was </a:t>
            </a:r>
            <a:r>
              <a:rPr lang="en-US" dirty="0"/>
              <a:t>posted on January 26, 2022. It is recommended that you have the solicitation </a:t>
            </a:r>
            <a:r>
              <a:rPr lang="en-US" baseline="0" dirty="0"/>
              <a:t>with you as you view </a:t>
            </a:r>
            <a:r>
              <a:rPr lang="en-US" dirty="0"/>
              <a:t>this pre-application information session. </a:t>
            </a:r>
          </a:p>
        </p:txBody>
      </p:sp>
      <p:sp>
        <p:nvSpPr>
          <p:cNvPr id="4" name="Slide Number Placeholder 3"/>
          <p:cNvSpPr>
            <a:spLocks noGrp="1"/>
          </p:cNvSpPr>
          <p:nvPr>
            <p:ph type="sldNum" sz="quarter" idx="10"/>
          </p:nvPr>
        </p:nvSpPr>
        <p:spPr/>
        <p:txBody>
          <a:bodyPr/>
          <a:lstStyle/>
          <a:p>
            <a:fld id="{C628CFC9-CFF6-47B4-A8EA-A9EBD1E6CD09}" type="slidenum">
              <a:rPr lang="en-US" smtClean="0"/>
              <a:t>1</a:t>
            </a:fld>
            <a:endParaRPr lang="en-US"/>
          </a:p>
        </p:txBody>
      </p:sp>
    </p:spTree>
    <p:extLst>
      <p:ext uri="{BB962C8B-B14F-4D97-AF65-F5344CB8AC3E}">
        <p14:creationId xmlns:p14="http://schemas.microsoft.com/office/powerpoint/2010/main" val="17187299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10) It is the responsibility of the applicant to ensure that a complete application is submitted by the deadline. Applicants should anticipate that failure to submit an application that contains all of the application</a:t>
            </a:r>
            <a:r>
              <a:rPr lang="en-US" baseline="0" dirty="0"/>
              <a:t> components </a:t>
            </a:r>
            <a:r>
              <a:rPr lang="en-US" dirty="0"/>
              <a:t>will negatively affect the review of the application and may result in the application not being considered for funding. OVW may not contact applicants for missing items. </a:t>
            </a:r>
          </a:p>
          <a:p>
            <a:endParaRPr lang="en-US" dirty="0"/>
          </a:p>
          <a:p>
            <a:r>
              <a:rPr lang="en-US" dirty="0"/>
              <a:t>Some application</a:t>
            </a:r>
            <a:r>
              <a:rPr lang="en-US" baseline="0" dirty="0"/>
              <a:t> documents will be automatically generated as a web-based form during the on-line application processes. Those documents appear on this slide in blue. The documents that appear in purple are pre-populated web-based forms that utilize data previously entered by the applicant. Prior to submitting the application, you should carefully review this data for accuracy. </a:t>
            </a:r>
            <a:r>
              <a:rPr lang="en-US" dirty="0"/>
              <a:t>The documents appearing in orange are prepared outside of the on-line</a:t>
            </a:r>
            <a:r>
              <a:rPr lang="en-US" baseline="0" dirty="0"/>
              <a:t> system and then uploaded to the application in JustGrants as an attachment. </a:t>
            </a:r>
          </a:p>
          <a:p>
            <a:endParaRPr lang="en-US" baseline="0" dirty="0"/>
          </a:p>
          <a:p>
            <a:r>
              <a:rPr lang="en-US" baseline="0" dirty="0"/>
              <a:t>In the next few slides we will walk through the application components in the order they appear in the solicitation. </a:t>
            </a:r>
            <a:endParaRPr lang="en-US" dirty="0"/>
          </a:p>
          <a:p>
            <a:endParaRPr lang="en-US" dirty="0"/>
          </a:p>
        </p:txBody>
      </p:sp>
      <p:sp>
        <p:nvSpPr>
          <p:cNvPr id="4" name="Slide Number Placeholder 3"/>
          <p:cNvSpPr>
            <a:spLocks noGrp="1"/>
          </p:cNvSpPr>
          <p:nvPr>
            <p:ph type="sldNum" sz="quarter" idx="10"/>
          </p:nvPr>
        </p:nvSpPr>
        <p:spPr/>
        <p:txBody>
          <a:bodyPr/>
          <a:lstStyle/>
          <a:p>
            <a:fld id="{C628CFC9-CFF6-47B4-A8EA-A9EBD1E6CD09}" type="slidenum">
              <a:rPr lang="en-US" smtClean="0"/>
              <a:t>10</a:t>
            </a:fld>
            <a:endParaRPr lang="en-US"/>
          </a:p>
        </p:txBody>
      </p:sp>
    </p:spTree>
    <p:extLst>
      <p:ext uri="{BB962C8B-B14F-4D97-AF65-F5344CB8AC3E}">
        <p14:creationId xmlns:p14="http://schemas.microsoft.com/office/powerpoint/2010/main" val="4039877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(Slide 11) First</a:t>
            </a:r>
            <a:r>
              <a:rPr lang="en-US" baseline="0" dirty="0"/>
              <a:t> step will be in Grants.gov. Here you will complete the w</a:t>
            </a:r>
            <a:r>
              <a:rPr lang="en-US" dirty="0"/>
              <a:t>eb-based SF-424 and the Disclosure of Lobbying Activities which is also known as the SF-LLL form. Both forms are generated when the application is initiated. Just a couple key points for these.</a:t>
            </a:r>
            <a:r>
              <a:rPr lang="en-US" baseline="0" dirty="0"/>
              <a:t> First, the amount entered in the “Estimated Funding” box should match the amount of Federal funding requested in the Budget section of the application later on. Also, when you are identifying the Authorized Representative, this person must be an individual that has the authority to accept grant awards on behalf of the tribe. Some tribe’s laws or policies limit this authority to only the highest elected official of the governing body of the tribe, while other tribes have this authority vested in a staff position such as the Chief Financial Officer or Grant Writer. Just make sure whomever you put as the Authorized Representative has the legal authority, under your tribal organizational structure, to accept the award if one is made.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aseline="0" dirty="0"/>
              <a:t>The Grants.gov SF-424 and SF-LLL must be submitted no later than Tuesday, March 22, 2022, at 11:59 pm Eastern time. To be clear – There will be a “SUBMIT” button in Grants.gov for these two web-based forms that applicants must select to initiate the application in </a:t>
            </a:r>
            <a:r>
              <a:rPr lang="en-US" baseline="0" dirty="0" err="1"/>
              <a:t>JustGrants</a:t>
            </a:r>
            <a:r>
              <a:rPr lang="en-US" baseline="0" dirty="0"/>
              <a:t>. After submitting these two forms in Grants.gov, the applicant will receive an email notification to complete the rest of the application over in </a:t>
            </a:r>
            <a:r>
              <a:rPr lang="en-US" baseline="0" dirty="0" err="1"/>
              <a:t>JustGrants</a:t>
            </a:r>
            <a:r>
              <a:rPr lang="en-US" baseline="0" dirty="0"/>
              <a:t>. The communication between Grants.gov, </a:t>
            </a:r>
            <a:r>
              <a:rPr lang="en-US" baseline="0" dirty="0" err="1"/>
              <a:t>JustGrants</a:t>
            </a:r>
            <a:r>
              <a:rPr lang="en-US" baseline="0" dirty="0"/>
              <a:t>, and the applicant is not immediate. It can take 24 hours or more for Grants.gov to communicate to </a:t>
            </a:r>
            <a:r>
              <a:rPr lang="en-US" baseline="0" dirty="0" err="1"/>
              <a:t>JustGrants</a:t>
            </a:r>
            <a:r>
              <a:rPr lang="en-US" baseline="0" dirty="0"/>
              <a:t> so applicants should not expect an immediate email. If the applicant is a new user in </a:t>
            </a:r>
            <a:r>
              <a:rPr lang="en-US" baseline="0" dirty="0" err="1"/>
              <a:t>JustGrants</a:t>
            </a:r>
            <a:r>
              <a:rPr lang="en-US" baseline="0" dirty="0"/>
              <a:t>, the email will include instructions on how to register with </a:t>
            </a:r>
            <a:r>
              <a:rPr lang="en-US" baseline="0" dirty="0" err="1"/>
              <a:t>JustGrants</a:t>
            </a:r>
            <a:r>
              <a:rPr lang="en-US" baseline="0" dirty="0"/>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aseline="0" dirty="0"/>
              <a:t>To continue with the application process, you will follow the instructions in the email and log in to </a:t>
            </a:r>
            <a:r>
              <a:rPr lang="en-US" baseline="0" dirty="0" err="1"/>
              <a:t>JustGrants</a:t>
            </a:r>
            <a:r>
              <a:rPr lang="en-US" baseline="0" dirty="0"/>
              <a:t>. The </a:t>
            </a:r>
            <a:r>
              <a:rPr lang="en-US" baseline="0" dirty="0" err="1"/>
              <a:t>JustGrants</a:t>
            </a:r>
            <a:r>
              <a:rPr lang="en-US" baseline="0" dirty="0"/>
              <a:t> 424 and General Agency Information </a:t>
            </a:r>
            <a:r>
              <a:rPr lang="en-US" baseline="0" dirty="0" err="1"/>
              <a:t>webforms</a:t>
            </a:r>
            <a:r>
              <a:rPr lang="en-US" baseline="0" dirty="0"/>
              <a:t> will be pre-populated based on the information you entered in </a:t>
            </a:r>
            <a:r>
              <a:rPr lang="en-US" baseline="0" dirty="0" err="1"/>
              <a:t>Grants.Gov</a:t>
            </a:r>
            <a:r>
              <a:rPr lang="en-US" baseline="0" dirty="0"/>
              <a:t>. You will need to confirm the information that transferred over from Grants.gov is accurate prior to proceeding through the remainder of the application.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C628CFC9-CFF6-47B4-A8EA-A9EBD1E6CD09}" type="slidenum">
              <a:rPr lang="en-US" smtClean="0"/>
              <a:t>11</a:t>
            </a:fld>
            <a:endParaRPr lang="en-US"/>
          </a:p>
        </p:txBody>
      </p:sp>
    </p:spTree>
    <p:extLst>
      <p:ext uri="{BB962C8B-B14F-4D97-AF65-F5344CB8AC3E}">
        <p14:creationId xmlns:p14="http://schemas.microsoft.com/office/powerpoint/2010/main" val="595318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(Slide 12)</a:t>
            </a:r>
            <a:endParaRPr lang="en-US" baseline="0" dirty="0"/>
          </a:p>
          <a:p>
            <a:pPr marL="0" indent="0">
              <a:buFont typeface="Arial" panose="020B0604020202020204" pitchFamily="34" charset="0"/>
              <a:buNone/>
            </a:pPr>
            <a:r>
              <a:rPr lang="en-US" baseline="0" dirty="0"/>
              <a:t>Before we get into the meat of the proposal and the application submission in JustGrants – a few tips. </a:t>
            </a:r>
          </a:p>
          <a:p>
            <a:pPr marL="0" indent="0">
              <a:buFont typeface="Arial" panose="020B0604020202020204" pitchFamily="34" charset="0"/>
              <a:buNone/>
            </a:pPr>
            <a:endParaRPr lang="en-US" baseline="0" dirty="0"/>
          </a:p>
          <a:p>
            <a:pPr marL="0" indent="0">
              <a:buFont typeface="Arial" panose="020B0604020202020204" pitchFamily="34" charset="0"/>
              <a:buNone/>
            </a:pPr>
            <a:r>
              <a:rPr lang="en-US" baseline="0" dirty="0"/>
              <a:t>In preparing the documents that will be attached to the application in JustGrants, all documents that will be uploaded must be in Microsoft Word, PDF, or Text Document format. </a:t>
            </a:r>
          </a:p>
          <a:p>
            <a:pPr marL="0" indent="0">
              <a:buFont typeface="Arial" panose="020B0604020202020204" pitchFamily="34" charset="0"/>
              <a:buNone/>
            </a:pPr>
            <a:endParaRPr lang="en-US" baseline="0" dirty="0"/>
          </a:p>
          <a:p>
            <a:pPr marL="0" indent="0">
              <a:buFont typeface="Arial" panose="020B0604020202020204" pitchFamily="34" charset="0"/>
              <a:buNone/>
            </a:pPr>
            <a:r>
              <a:rPr lang="en-US" baseline="0" dirty="0"/>
              <a:t>Also, using the sample templates and forms when provided will make your job easier. You can find sample templates for the Current and Pending OVW Projects, Current and Pending Non-OVW Federal Grants to do the Same or Similar Work, and the Letter of </a:t>
            </a:r>
            <a:r>
              <a:rPr lang="en-US" baseline="0" dirty="0" err="1"/>
              <a:t>Nonsupplanting</a:t>
            </a:r>
            <a:r>
              <a:rPr lang="en-US" baseline="0" dirty="0"/>
              <a:t>, as well as the Confidentiality Acknowledgement Form on the OVW website by selecting “How to Apply” and then “Resources for Applicants.” </a:t>
            </a:r>
          </a:p>
          <a:p>
            <a:pPr marL="0" indent="0">
              <a:buFont typeface="Arial" panose="020B0604020202020204" pitchFamily="34" charset="0"/>
              <a:buNone/>
            </a:pPr>
            <a:endParaRPr lang="en-US" baseline="0" dirty="0"/>
          </a:p>
          <a:p>
            <a:pPr marL="0" indent="0">
              <a:buFont typeface="Arial" panose="020B0604020202020204" pitchFamily="34" charset="0"/>
              <a:buNone/>
            </a:pPr>
            <a:r>
              <a:rPr lang="en-US" baseline="0" dirty="0"/>
              <a:t>Next, when writing the narrative, use headings and sub-headings that correspond to the sections of the narrative as outlined in this solicitation and don’t forget to include page numbers on each page of the narrative. </a:t>
            </a:r>
          </a:p>
          <a:p>
            <a:pPr marL="0" indent="0">
              <a:buFont typeface="Arial" panose="020B0604020202020204" pitchFamily="34" charset="0"/>
              <a:buNone/>
            </a:pPr>
            <a:endParaRPr lang="en-US" baseline="0" dirty="0"/>
          </a:p>
          <a:p>
            <a:pPr marL="0" indent="0">
              <a:buFont typeface="Arial" panose="020B0604020202020204" pitchFamily="34" charset="0"/>
              <a:buNone/>
            </a:pPr>
            <a:r>
              <a:rPr lang="en-US" baseline="0" dirty="0"/>
              <a:t>Please do not combine multiple application components into one file. For example, you wouldn’t combine the narrative, the document demonstrating authority to apply, the current and pending applications tables, and job descriptions into one attachment because they will be uploaded into different sections during the JustGrants application process. </a:t>
            </a:r>
          </a:p>
          <a:p>
            <a:pPr marL="0" indent="0">
              <a:buFont typeface="Arial" panose="020B0604020202020204" pitchFamily="34" charset="0"/>
              <a:buNone/>
            </a:pPr>
            <a:endParaRPr lang="en-US" baseline="0" dirty="0"/>
          </a:p>
          <a:p>
            <a:pPr marL="0" indent="0">
              <a:buFont typeface="Arial" panose="020B0604020202020204" pitchFamily="34" charset="0"/>
              <a:buNone/>
            </a:pPr>
            <a:r>
              <a:rPr lang="en-US" baseline="0" dirty="0"/>
              <a:t>Also, pay attention to the Technical Requirements on page 9 of the solicitation. Failure to do so can result in points being deducted from your application score and could very well be the difference between receiving funding and not. Any tables or charts included in the application do not have to be double spaced or 12 point font. However, you must make sure the font size is not so small that it is difficult to read for the peer reviewers.  </a:t>
            </a:r>
          </a:p>
          <a:p>
            <a:pPr marL="0" indent="0">
              <a:buFont typeface="Arial" panose="020B0604020202020204" pitchFamily="34" charset="0"/>
              <a:buNone/>
            </a:pPr>
            <a:endParaRPr lang="en-US"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aseline="0" dirty="0"/>
              <a:t>You can draft your responses that you plan to later enter into the web-based budget, abstract, pre-award risk assessment, and other on-line forms in word or another app. However, you should “clean” the text before pasting directly into the text box requesting that data in JustGrants. You can do this by first pasting your text into Notepad or other unformatted document. Then copying from Notepad and pasting into the text box in JustGrants.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aseline="0" dirty="0"/>
              <a:t>File names for attachments should be descriptive, short, and unique. JustGrants will reject attachments with names that are too long or that it recognizes from somewhere else within the application. Here you can see some examples of file names that could be acceptable.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aseline="0" dirty="0"/>
          </a:p>
          <a:p>
            <a:r>
              <a:rPr lang="en-US" dirty="0"/>
              <a:t>If you have questions about the program's eligibility requirements, allowable activities, application content, or application submission requirements please email or join our weekly Office Hours for this program to speak live with OVW staff. Contact information and instructions on how to join the Office Hours are on the last slide of this presentation. OVW staff will not be able to help you write your application, but can answer technical questions, including whether or not specific activities are allowable under the grant program.</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And finally, give yourself plenty of time</a:t>
            </a:r>
            <a:r>
              <a:rPr lang="en-US" dirty="0"/>
              <a:t> to complete the entry of the application ESPECIALLY if this is your first time submitting an application in JustGrants. If you experience issues with the submission, reach out to our JustGrants support desk for assistance. Their contact information is on the last slide also. </a:t>
            </a:r>
          </a:p>
          <a:p>
            <a:endParaRPr lang="en-US" baseline="0" dirty="0"/>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C628CFC9-CFF6-47B4-A8EA-A9EBD1E6CD09}" type="slidenum">
              <a:rPr lang="en-US" smtClean="0"/>
              <a:t>12</a:t>
            </a:fld>
            <a:endParaRPr lang="en-US"/>
          </a:p>
        </p:txBody>
      </p:sp>
    </p:spTree>
    <p:extLst>
      <p:ext uri="{BB962C8B-B14F-4D97-AF65-F5344CB8AC3E}">
        <p14:creationId xmlns:p14="http://schemas.microsoft.com/office/powerpoint/2010/main" val="3861732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(Slide 13) The Proposal Abstract </a:t>
            </a:r>
            <a:r>
              <a:rPr lang="en-US" baseline="0" dirty="0"/>
              <a:t>is not scored. Formerly, this was a separate attachment that was added to the application. Now, that we are in </a:t>
            </a:r>
            <a:r>
              <a:rPr lang="en-US" baseline="0" dirty="0" err="1"/>
              <a:t>JustGrants</a:t>
            </a:r>
            <a:r>
              <a:rPr lang="en-US" baseline="0" dirty="0"/>
              <a:t>, the abstract is entered into a text field within the web-based application. There is template language for the abstract provided in the solicitation. Simply replace the text between the carrots with your information then copy/paste into your Notepad or similar app, then paste into the text field in JustGrants and that piece is done.</a:t>
            </a:r>
          </a:p>
        </p:txBody>
      </p:sp>
      <p:sp>
        <p:nvSpPr>
          <p:cNvPr id="4" name="Slide Number Placeholder 3"/>
          <p:cNvSpPr>
            <a:spLocks noGrp="1"/>
          </p:cNvSpPr>
          <p:nvPr>
            <p:ph type="sldNum" sz="quarter" idx="10"/>
          </p:nvPr>
        </p:nvSpPr>
        <p:spPr/>
        <p:txBody>
          <a:bodyPr/>
          <a:lstStyle/>
          <a:p>
            <a:fld id="{C628CFC9-CFF6-47B4-A8EA-A9EBD1E6CD09}" type="slidenum">
              <a:rPr lang="en-US" smtClean="0"/>
              <a:t>13</a:t>
            </a:fld>
            <a:endParaRPr lang="en-US"/>
          </a:p>
        </p:txBody>
      </p:sp>
    </p:spTree>
    <p:extLst>
      <p:ext uri="{BB962C8B-B14F-4D97-AF65-F5344CB8AC3E}">
        <p14:creationId xmlns:p14="http://schemas.microsoft.com/office/powerpoint/2010/main" val="5393270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(Slide 14)</a:t>
            </a:r>
            <a:r>
              <a:rPr lang="en-US" baseline="0" dirty="0">
                <a:solidFill>
                  <a:schemeClr val="tx1"/>
                </a:solidFill>
              </a:rPr>
              <a:t> </a:t>
            </a:r>
            <a:r>
              <a:rPr lang="en-US" dirty="0">
                <a:solidFill>
                  <a:schemeClr val="tx1"/>
                </a:solidFill>
              </a:rPr>
              <a:t>The proposal narrative is worth 80 points total. This application component will be prepared as a .pdf, word, or .txt document then attached in JustGrants.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When preparing the document, use the headers and section titles provided and page numbers.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Make sure to respond to each item in the section it appears even if you feel like you have answered the same question elsewhere in the application. Reviewers will score each section independently and cannot use information found in one section to satisfy information required in another section.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Address each</a:t>
            </a:r>
            <a:r>
              <a:rPr lang="en-US" baseline="0" dirty="0">
                <a:solidFill>
                  <a:schemeClr val="tx1"/>
                </a:solidFill>
              </a:rPr>
              <a:t> of the items listed. </a:t>
            </a:r>
            <a:r>
              <a:rPr lang="en-US" dirty="0">
                <a:solidFill>
                  <a:schemeClr val="tx1"/>
                </a:solidFill>
              </a:rPr>
              <a:t>If something does not apply or you do not have the data requested, state that and provide an explanation.</a:t>
            </a:r>
            <a:r>
              <a:rPr lang="en-US" baseline="0" dirty="0">
                <a:solidFill>
                  <a:schemeClr val="tx1"/>
                </a:solidFill>
              </a:rPr>
              <a:t> When discussing the purpose of the proposal and your communities served, use local data and anecdotal evidence when available. The peer reviewers are subject matter experts and are very familiar with what the </a:t>
            </a:r>
            <a:r>
              <a:rPr lang="en-US" dirty="0">
                <a:solidFill>
                  <a:schemeClr val="tx1"/>
                </a:solidFill>
              </a:rPr>
              <a:t>national statistics say about domestic violence in tribal</a:t>
            </a:r>
            <a:r>
              <a:rPr lang="en-US" baseline="0" dirty="0">
                <a:solidFill>
                  <a:schemeClr val="tx1"/>
                </a:solidFill>
              </a:rPr>
              <a:t> communities. What they don’t know is </a:t>
            </a:r>
            <a:r>
              <a:rPr lang="en-US" dirty="0">
                <a:solidFill>
                  <a:schemeClr val="tx1"/>
                </a:solidFill>
              </a:rPr>
              <a:t>what is happening in your community.</a:t>
            </a:r>
            <a:r>
              <a:rPr lang="en-US" baseline="0" dirty="0">
                <a:solidFill>
                  <a:schemeClr val="tx1"/>
                </a:solidFill>
              </a:rPr>
              <a:t> Tell your story. </a:t>
            </a:r>
            <a:endParaRPr lang="en-US"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Now, we will walk through each piece</a:t>
            </a:r>
            <a:r>
              <a:rPr lang="en-US" baseline="0" dirty="0">
                <a:solidFill>
                  <a:schemeClr val="tx1"/>
                </a:solidFill>
              </a:rPr>
              <a:t> of the Proposal Narrative. </a:t>
            </a:r>
            <a:endParaRPr lang="en-US"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fld id="{C628CFC9-CFF6-47B4-A8EA-A9EBD1E6CD09}" type="slidenum">
              <a:rPr lang="en-US" smtClean="0"/>
              <a:t>14</a:t>
            </a:fld>
            <a:endParaRPr lang="en-US"/>
          </a:p>
        </p:txBody>
      </p:sp>
    </p:spTree>
    <p:extLst>
      <p:ext uri="{BB962C8B-B14F-4D97-AF65-F5344CB8AC3E}">
        <p14:creationId xmlns:p14="http://schemas.microsoft.com/office/powerpoint/2010/main" val="34405171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15) The Purpose of the Proposal </a:t>
            </a:r>
            <a:r>
              <a:rPr lang="en-US" baseline="0" dirty="0"/>
              <a:t>is worth 30 points. This is where you will describe your community and provide an assessment of your tribal justice system and community in the context of preparedness to plan, implement, and exercise SDVCJ. Demonstrate you clearly understand what the needs of your justice system and community are in this context. What are the strengths and resources you will build upon? What are the remaining challenges and needs to cross the threshold to exercising? If your tribe is already exercising the jurisdiction, what challenges or needs is the tribe facing in sustaining or strengthening your efforts in this area? </a:t>
            </a:r>
          </a:p>
          <a:p>
            <a:endParaRPr lang="en-US" baseline="0" dirty="0"/>
          </a:p>
          <a:p>
            <a:r>
              <a:rPr lang="en-US" baseline="0" dirty="0"/>
              <a:t>Your responses to number three are basically an initial assessment to what areas need to be considered and addressed. Your responses here do not have to be long-winded and may in some cases be as short as one sentence. Be clear though and if there is a need or gap in an area, be sure you identify it. Once you get through your responses to numbers one through three in this section, number 4 will simply be distilling all of that down into a bulleted list of the needs and gaps identified in order to prepare to or strengthen exercise SDVCJ. The bulleted list doesn’t have to be long or even full sentences but it should be comprehensive because you will build upon this list in the next section. The list must include Training and TA. </a:t>
            </a:r>
            <a:endParaRPr lang="en-US" dirty="0"/>
          </a:p>
        </p:txBody>
      </p:sp>
      <p:sp>
        <p:nvSpPr>
          <p:cNvPr id="4" name="Slide Number Placeholder 3"/>
          <p:cNvSpPr>
            <a:spLocks noGrp="1"/>
          </p:cNvSpPr>
          <p:nvPr>
            <p:ph type="sldNum" sz="quarter" idx="10"/>
          </p:nvPr>
        </p:nvSpPr>
        <p:spPr/>
        <p:txBody>
          <a:bodyPr/>
          <a:lstStyle/>
          <a:p>
            <a:fld id="{C628CFC9-CFF6-47B4-A8EA-A9EBD1E6CD09}" type="slidenum">
              <a:rPr lang="en-US" smtClean="0"/>
              <a:t>15</a:t>
            </a:fld>
            <a:endParaRPr lang="en-US"/>
          </a:p>
        </p:txBody>
      </p:sp>
    </p:spTree>
    <p:extLst>
      <p:ext uri="{BB962C8B-B14F-4D97-AF65-F5344CB8AC3E}">
        <p14:creationId xmlns:p14="http://schemas.microsoft.com/office/powerpoint/2010/main" val="12943648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16) The What Will Be Done section is worth 40 points. This is the meat of the proposal. A table or chart format to present the goals and objectives and timeline is acceptable. The project goals and objectives must be easily linked to one or more of the purpose areas on page 5 of the solicitation as well as one or more of the gaps or needs identified in your bulleted list from the Purpose of the Proposal Section above. Participation in OVW TTA and the ITWG must be included as an activity under one or more of your goals. </a:t>
            </a:r>
          </a:p>
          <a:p>
            <a:endParaRPr lang="en-US" dirty="0"/>
          </a:p>
          <a:p>
            <a:r>
              <a:rPr lang="en-US" dirty="0"/>
              <a:t>The Who Will Implement section is worth 10 points. In this section, you will demonstrate capacity and expertise of project staff and that the required project partners are included. Required project partners are: tribal leadership, judge, prosecutor, general counsel or tribal attorney, law enforcement, and victim service provider. I highly recommend including a Project Coordinator position especially for tribes that have not yet began exercising SDVCJ. This level of systems change and coordination for multiple project partners is a lot and we’ve noticed proposals that include a dedicated coordinator are able to build and maintain momentum on reaching the project goals and timeline without other priorities diverting their attention. You should attach job descriptions for any positions that will be created by or paid for with grant funds if you have them readily available. This includes regular, contract, and consultant positions. Job Descriptions should be combined into one file and uploaded as a supporting attachment and will not be counted toward the 20 page total for the project narrative. If they are not readily available, they can be submitted post-award if the application is selected for funding.</a:t>
            </a:r>
          </a:p>
        </p:txBody>
      </p:sp>
      <p:sp>
        <p:nvSpPr>
          <p:cNvPr id="4" name="Slide Number Placeholder 3"/>
          <p:cNvSpPr>
            <a:spLocks noGrp="1"/>
          </p:cNvSpPr>
          <p:nvPr>
            <p:ph type="sldNum" sz="quarter" idx="10"/>
          </p:nvPr>
        </p:nvSpPr>
        <p:spPr/>
        <p:txBody>
          <a:bodyPr/>
          <a:lstStyle/>
          <a:p>
            <a:fld id="{C628CFC9-CFF6-47B4-A8EA-A9EBD1E6CD09}" type="slidenum">
              <a:rPr lang="en-US" smtClean="0"/>
              <a:t>16</a:t>
            </a:fld>
            <a:endParaRPr lang="en-US"/>
          </a:p>
        </p:txBody>
      </p:sp>
    </p:spTree>
    <p:extLst>
      <p:ext uri="{BB962C8B-B14F-4D97-AF65-F5344CB8AC3E}">
        <p14:creationId xmlns:p14="http://schemas.microsoft.com/office/powerpoint/2010/main" val="36234220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17) The Budget Worksheet and Budget Narrative is worth 20 points. It will be submitted as a web-based form in </a:t>
            </a:r>
            <a:r>
              <a:rPr lang="en-US" dirty="0" err="1"/>
              <a:t>JustGrants</a:t>
            </a:r>
            <a:r>
              <a:rPr lang="en-US" dirty="0"/>
              <a:t>. It is NOT a separate attachment and applicants should not upload a separate budget document. The line item description, the cost calculations, and narrative will be entered into the budget form within JustGrants. When entering text into the budget narrative sections, you should either type directly into the budget narrative section or use the copy/paste into Notepad then into JustGrants trick to clean the text of any formatting described earlier.</a:t>
            </a:r>
          </a:p>
          <a:p>
            <a:endParaRPr lang="en-US" dirty="0"/>
          </a:p>
          <a:p>
            <a:r>
              <a:rPr lang="en-US" dirty="0"/>
              <a:t>New applicants can budget up to $450,000 for the entire 36 months, not per year. The budget must include $30,000 in the Travel category for OVW T/TA. That’s $30,000 for the entire 36 months, not per year. </a:t>
            </a:r>
          </a:p>
          <a:p>
            <a:endParaRPr lang="en-US" dirty="0"/>
          </a:p>
          <a:p>
            <a:r>
              <a:rPr lang="en-US" dirty="0"/>
              <a:t>Continuation applicants can budget up to $300,000 for a 24 months project period and must include $15,000 in the Travel category for OVW T/TA. That’s $300,000 for the entire 24 months not per year and $15,000 for travel for the entire 24 months, not per year. </a:t>
            </a:r>
          </a:p>
          <a:p>
            <a:endParaRPr lang="en-US" dirty="0"/>
          </a:p>
          <a:p>
            <a:r>
              <a:rPr lang="en-US" dirty="0"/>
              <a:t>Applicants can include up to 20% of the total requested budget for medical care costs of incarcerated SDVCJ defendants. </a:t>
            </a:r>
          </a:p>
          <a:p>
            <a:endParaRPr lang="en-US" dirty="0"/>
          </a:p>
          <a:p>
            <a:r>
              <a:rPr lang="en-US" dirty="0"/>
              <a:t>Applicants should include funds or describe other resources available to ensure accessibility to grant funded services for individuals with disabilities, Deaf or hard of hearing individuals, and persons with limited English proficiency.</a:t>
            </a:r>
          </a:p>
          <a:p>
            <a:endParaRPr lang="en-US" dirty="0"/>
          </a:p>
          <a:p>
            <a:endParaRPr lang="en-US" dirty="0"/>
          </a:p>
        </p:txBody>
      </p:sp>
      <p:sp>
        <p:nvSpPr>
          <p:cNvPr id="4" name="Slide Number Placeholder 3"/>
          <p:cNvSpPr>
            <a:spLocks noGrp="1"/>
          </p:cNvSpPr>
          <p:nvPr>
            <p:ph type="sldNum" sz="quarter" idx="10"/>
          </p:nvPr>
        </p:nvSpPr>
        <p:spPr/>
        <p:txBody>
          <a:bodyPr/>
          <a:lstStyle/>
          <a:p>
            <a:fld id="{C628CFC9-CFF6-47B4-A8EA-A9EBD1E6CD09}" type="slidenum">
              <a:rPr lang="en-US" smtClean="0"/>
              <a:t>17</a:t>
            </a:fld>
            <a:endParaRPr lang="en-US"/>
          </a:p>
        </p:txBody>
      </p:sp>
    </p:spTree>
    <p:extLst>
      <p:ext uri="{BB962C8B-B14F-4D97-AF65-F5344CB8AC3E}">
        <p14:creationId xmlns:p14="http://schemas.microsoft.com/office/powerpoint/2010/main" val="11482381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18)</a:t>
            </a:r>
            <a:r>
              <a:rPr lang="en-US" baseline="0" dirty="0"/>
              <a:t> </a:t>
            </a:r>
            <a:r>
              <a:rPr lang="en-US" dirty="0"/>
              <a:t>The next couple of slides we are going to focus on aspects of your application that relate to the documents that our financial team, the Grants Financial Management Division or GFMD, reviews. More specifically, we’ll discuss some items that GFMD has identified from prior year applications that could help with expediting our review process.</a:t>
            </a:r>
          </a:p>
          <a:p>
            <a:endParaRPr lang="en-US" dirty="0"/>
          </a:p>
          <a:p>
            <a:r>
              <a:rPr lang="en-US" dirty="0"/>
              <a:t>So for today, we’re going to highlight certain aspects of the data requested with application survey and the pre-award risk assessment survey and provide you a link to a detailed webinar on how to develop the budget that will be included in your application.  </a:t>
            </a:r>
          </a:p>
          <a:p>
            <a:endParaRPr lang="en-US" dirty="0"/>
          </a:p>
          <a:p>
            <a:r>
              <a:rPr lang="en-US" dirty="0"/>
              <a:t>The first things we’ll highlight are the items identified in the Data Requested with Application or DRA, which is completed by all applicants in a survey in JustGrants. Applicants should click on the Survey Name, to access and complete the survey in JustGrants. Lets look at the question regarding the Single Audit. OVW requests that all applicants provide a statement as to whether they have expended $750,000 or more in federal funds during their last fiscal year. If they have, then they indicate that and also specify the end date of their last fiscal year. However, GFMD is finding that applicants do not always include this information, and leave out whether or not they have met the threshold, or the end date of the last Fiscal year is not included. Please ensure this question is answered in its entirety on the Data Requested with Application Survey (Question #3).</a:t>
            </a:r>
          </a:p>
          <a:p>
            <a:endParaRPr lang="en-US" dirty="0"/>
          </a:p>
          <a:p>
            <a:r>
              <a:rPr lang="en-US" dirty="0"/>
              <a:t>The next item we’d like to discuss is the pre-award risk assessment survey, which assists GFMD during their pre award risk assessment review for all applications. Each applicant must prepare a response to ALL ELEVEN QUESTIONS, and each question has MULTIPLE PARTS. We’ve noticed from prior years that applicants do not always fully answer all parts of the questions, which in turn, requires GFMD to reach out to the applicant which may delay award recommendations. Some of the most common issues that we’ve encountered have been, for example, question #2, where the applicant indicates that they do indeed have internal policies, but they don’t provide a brief list of topics covered in the policies and procedures. Another example of incomplete responses would be question #3, where the applicant does not provide a brief summary of the organization’s process for tracking expenditures, and more specifically whether or not it tracks budgeted versus actual expenditures. </a:t>
            </a:r>
          </a:p>
          <a:p>
            <a:endParaRPr lang="en-US" dirty="0"/>
          </a:p>
          <a:p>
            <a:r>
              <a:rPr lang="en-US" dirty="0"/>
              <a:t>So these are just a couple examples, but basically, please make sure you read each piece of each question and provide a full and comprehensive response.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Understandably, the individual that is best suited to provide answers to these types of financial questions may not be the same person that is writing or submitting this grant application. A list of the questions included in both the DRA and the Pre-Award Risk Assessment surveys appears at the end of the solicitation under the heading, Survey Questions on pages 20-22 of this solicitation. You could provide those questions to the individual best suited to answer them so that the responses can be prepared in advance then copy/pasted into JustGrants in the appropriate sections during application submission. </a:t>
            </a:r>
          </a:p>
          <a:p>
            <a:endParaRPr lang="en-US" dirty="0"/>
          </a:p>
          <a:p>
            <a:endParaRPr lang="en-US" dirty="0"/>
          </a:p>
        </p:txBody>
      </p:sp>
      <p:sp>
        <p:nvSpPr>
          <p:cNvPr id="4" name="Slide Number Placeholder 3"/>
          <p:cNvSpPr>
            <a:spLocks noGrp="1"/>
          </p:cNvSpPr>
          <p:nvPr>
            <p:ph type="sldNum" sz="quarter" idx="10"/>
          </p:nvPr>
        </p:nvSpPr>
        <p:spPr/>
        <p:txBody>
          <a:bodyPr/>
          <a:lstStyle/>
          <a:p>
            <a:fld id="{C628CFC9-CFF6-47B4-A8EA-A9EBD1E6CD09}" type="slidenum">
              <a:rPr lang="en-US" smtClean="0"/>
              <a:t>18</a:t>
            </a:fld>
            <a:endParaRPr lang="en-US"/>
          </a:p>
        </p:txBody>
      </p:sp>
    </p:spTree>
    <p:extLst>
      <p:ext uri="{BB962C8B-B14F-4D97-AF65-F5344CB8AC3E}">
        <p14:creationId xmlns:p14="http://schemas.microsoft.com/office/powerpoint/2010/main" val="39686974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a:lnSpc>
                <a:spcPct val="200000"/>
              </a:lnSpc>
            </a:pPr>
            <a:r>
              <a:rPr lang="en-US" baseline="0" dirty="0">
                <a:latin typeface="Times New Roman" charset="0"/>
                <a:ea typeface="ＭＳ Ｐゴシック" charset="0"/>
              </a:rPr>
              <a:t>(Slide 19) On this next slide I will quickly highlight some resources that are available to help you create the budget to be submitted with the application. </a:t>
            </a:r>
          </a:p>
          <a:p>
            <a:pPr>
              <a:lnSpc>
                <a:spcPct val="200000"/>
              </a:lnSpc>
            </a:pPr>
            <a:endParaRPr lang="en-US" baseline="0" dirty="0">
              <a:latin typeface="Times New Roman" charset="0"/>
              <a:ea typeface="ＭＳ Ｐゴシック" charset="0"/>
            </a:endParaRPr>
          </a:p>
          <a:p>
            <a:pPr>
              <a:lnSpc>
                <a:spcPct val="200000"/>
              </a:lnSpc>
            </a:pPr>
            <a:r>
              <a:rPr lang="en-US" baseline="0" dirty="0">
                <a:latin typeface="Times New Roman" charset="0"/>
                <a:ea typeface="ＭＳ Ｐゴシック" charset="0"/>
              </a:rPr>
              <a:t>Over the last year GFMD has worked to develop a detailed webinar presentation on how to assist applicants in developing a budget to be submitted with their OVW applications. They want to help reduce any challenges you may face with the budget and make it clear what they look for when they review your budget. This webinar provides some insight as to what OVW financial staff considers during their review. The webinar can be found at the link here or you can find it under the Budget Information section on the OVW Resources for Applicants page.               </a:t>
            </a:r>
          </a:p>
          <a:p>
            <a:pPr>
              <a:lnSpc>
                <a:spcPct val="200000"/>
              </a:lnSpc>
            </a:pPr>
            <a:endParaRPr lang="en-US" baseline="0" dirty="0">
              <a:latin typeface="Times New Roman" charset="0"/>
              <a:ea typeface="ＭＳ Ｐゴシック" charset="0"/>
            </a:endParaRPr>
          </a:p>
          <a:p>
            <a:pPr>
              <a:lnSpc>
                <a:spcPct val="200000"/>
              </a:lnSpc>
            </a:pPr>
            <a:r>
              <a:rPr lang="en-US" baseline="0" dirty="0">
                <a:latin typeface="Times New Roman" charset="0"/>
                <a:ea typeface="ＭＳ Ｐゴシック" charset="0"/>
              </a:rPr>
              <a:t>Additionally, the JustGrants has training resources on completing the Web-based budget over on their website. I highly encourage you to review that information before you wade into entering the budget in JustGrants. Many applicants last year found they spent a great deal more time on entering the budget than they initially anticipated.</a:t>
            </a:r>
          </a:p>
          <a:p>
            <a:pPr>
              <a:lnSpc>
                <a:spcPct val="200000"/>
              </a:lnSpc>
            </a:pPr>
            <a:endParaRPr lang="en-US" baseline="0" dirty="0">
              <a:latin typeface="Times New Roman" charset="0"/>
              <a:ea typeface="ＭＳ Ｐゴシック" charset="0"/>
            </a:endParaRPr>
          </a:p>
          <a:p>
            <a:pPr>
              <a:lnSpc>
                <a:spcPct val="200000"/>
              </a:lnSpc>
            </a:pPr>
            <a:r>
              <a:rPr lang="en-US" baseline="0" dirty="0">
                <a:latin typeface="Times New Roman" charset="0"/>
                <a:ea typeface="ＭＳ Ｐゴシック" charset="0"/>
              </a:rPr>
              <a:t>Finally, additional financial resources you might find helpful are the Uniform Guidance which can be found at 2 CFR 200, the DOJ Financial Guide, and of course this program’s solicitation.</a:t>
            </a:r>
          </a:p>
          <a:p>
            <a:pPr>
              <a:lnSpc>
                <a:spcPct val="200000"/>
              </a:lnSpc>
            </a:pPr>
            <a:endParaRPr lang="en-US" baseline="0" dirty="0">
              <a:latin typeface="Times New Roman" charset="0"/>
              <a:ea typeface="ＭＳ Ｐゴシック" charset="0"/>
            </a:endParaRPr>
          </a:p>
        </p:txBody>
      </p:sp>
    </p:spTree>
    <p:extLst>
      <p:ext uri="{BB962C8B-B14F-4D97-AF65-F5344CB8AC3E}">
        <p14:creationId xmlns:p14="http://schemas.microsoft.com/office/powerpoint/2010/main" val="3043401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(Slide 2) The most important thing you must do before applying is read the solicitation in its entirety. You can find the solicitation along with other</a:t>
            </a:r>
            <a:r>
              <a:rPr lang="en-US" altLang="en-US" baseline="0" dirty="0"/>
              <a:t> valuable resources on </a:t>
            </a:r>
            <a:r>
              <a:rPr lang="en-US" altLang="en-US" dirty="0"/>
              <a:t>OVW’s webpage.</a:t>
            </a:r>
            <a:r>
              <a:rPr lang="en-US" altLang="en-US" baseline="0" dirty="0"/>
              <a:t> </a:t>
            </a:r>
          </a:p>
          <a:p>
            <a:pPr eaLnBrk="1" hangingPunct="1">
              <a:spcBef>
                <a:spcPct val="0"/>
              </a:spcBef>
            </a:pPr>
            <a:endParaRPr lang="en-US" altLang="en-US" dirty="0"/>
          </a:p>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dirty="0"/>
              <a:t>Application submissions in response</a:t>
            </a:r>
            <a:r>
              <a:rPr lang="en-US" altLang="en-US" baseline="0" dirty="0"/>
              <a:t> to this solicitation</a:t>
            </a:r>
            <a:r>
              <a:rPr lang="en-US" altLang="en-US" dirty="0"/>
              <a:t> will be done through a new two-step process. Applicants will submit the SF-424 and SF-LLL in Grants.gov and submit the full application in the Justice Grants System, referred to as JustGrants. Applicants</a:t>
            </a:r>
            <a:r>
              <a:rPr lang="en-US" altLang="en-US" baseline="0" dirty="0"/>
              <a:t> must submit the SF-424 and SF-LLL in Grants.gov by 11:59 pm Eastern time by Tuesday, March 22, 2022. The full application package is due in JustGrants by 11:59 PM Eastern on Thursday, March 24, 2022. </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US" altLang="en-US" baseline="0" dirty="0"/>
          </a:p>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baseline="0" dirty="0"/>
              <a:t>Minimally, you should</a:t>
            </a:r>
            <a:r>
              <a:rPr lang="en-US" altLang="en-US" dirty="0"/>
              <a:t> watch</a:t>
            </a:r>
            <a:r>
              <a:rPr lang="en-US" altLang="en-US" baseline="0" dirty="0"/>
              <a:t> the Application Submission Training Video and download the Application Submission job aid from the JustGrants website to familiarize yourself with the application process. Additionally, DOJ is hosting several Application Mechanics: Submitting an Application Trainings over the next couple of months. You can register for one of these training sessions from the JustGrants Trainings page linked here or by going to the main JustGrants website, clicking on Trainings, then clicking on Virtual Q &amp; A. </a:t>
            </a:r>
            <a:endParaRPr lang="en-US" altLang="en-US" dirty="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066" indent="-291179">
              <a:defRPr>
                <a:solidFill>
                  <a:schemeClr val="tx1"/>
                </a:solidFill>
                <a:latin typeface="Calibri" panose="020F0502020204030204" pitchFamily="34" charset="0"/>
              </a:defRPr>
            </a:lvl2pPr>
            <a:lvl3pPr marL="1164717" indent="-232943">
              <a:defRPr>
                <a:solidFill>
                  <a:schemeClr val="tx1"/>
                </a:solidFill>
                <a:latin typeface="Calibri" panose="020F0502020204030204" pitchFamily="34" charset="0"/>
              </a:defRPr>
            </a:lvl3pPr>
            <a:lvl4pPr marL="1630604" indent="-232943">
              <a:defRPr>
                <a:solidFill>
                  <a:schemeClr val="tx1"/>
                </a:solidFill>
                <a:latin typeface="Calibri" panose="020F0502020204030204" pitchFamily="34" charset="0"/>
              </a:defRPr>
            </a:lvl4pPr>
            <a:lvl5pPr marL="2096491" indent="-232943">
              <a:defRPr>
                <a:solidFill>
                  <a:schemeClr val="tx1"/>
                </a:solidFill>
                <a:latin typeface="Calibri" panose="020F0502020204030204" pitchFamily="34" charset="0"/>
              </a:defRPr>
            </a:lvl5pPr>
            <a:lvl6pPr marL="2562377" indent="-232943" defTabSz="465887" eaLnBrk="0" fontAlgn="base" hangingPunct="0">
              <a:spcBef>
                <a:spcPct val="0"/>
              </a:spcBef>
              <a:spcAft>
                <a:spcPct val="0"/>
              </a:spcAft>
              <a:defRPr>
                <a:solidFill>
                  <a:schemeClr val="tx1"/>
                </a:solidFill>
                <a:latin typeface="Calibri" panose="020F0502020204030204" pitchFamily="34" charset="0"/>
              </a:defRPr>
            </a:lvl6pPr>
            <a:lvl7pPr marL="3028264" indent="-232943" defTabSz="465887" eaLnBrk="0" fontAlgn="base" hangingPunct="0">
              <a:spcBef>
                <a:spcPct val="0"/>
              </a:spcBef>
              <a:spcAft>
                <a:spcPct val="0"/>
              </a:spcAft>
              <a:defRPr>
                <a:solidFill>
                  <a:schemeClr val="tx1"/>
                </a:solidFill>
                <a:latin typeface="Calibri" panose="020F0502020204030204" pitchFamily="34" charset="0"/>
              </a:defRPr>
            </a:lvl7pPr>
            <a:lvl8pPr marL="3494151" indent="-232943" defTabSz="465887" eaLnBrk="0" fontAlgn="base" hangingPunct="0">
              <a:spcBef>
                <a:spcPct val="0"/>
              </a:spcBef>
              <a:spcAft>
                <a:spcPct val="0"/>
              </a:spcAft>
              <a:defRPr>
                <a:solidFill>
                  <a:schemeClr val="tx1"/>
                </a:solidFill>
                <a:latin typeface="Calibri" panose="020F0502020204030204" pitchFamily="34" charset="0"/>
              </a:defRPr>
            </a:lvl8pPr>
            <a:lvl9pPr marL="3960038" indent="-232943" defTabSz="465887"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2455818-0FC5-436D-9A3A-9D211DE66EFE}" type="slidenum">
              <a:rPr lang="en-US" altLang="en-US" smtClean="0"/>
              <a:pPr fontAlgn="base">
                <a:spcBef>
                  <a:spcPct val="0"/>
                </a:spcBef>
                <a:spcAft>
                  <a:spcPct val="0"/>
                </a:spcAft>
              </a:pPr>
              <a:t>2</a:t>
            </a:fld>
            <a:endParaRPr lang="en-US" altLang="en-US"/>
          </a:p>
        </p:txBody>
      </p:sp>
    </p:spTree>
    <p:extLst>
      <p:ext uri="{BB962C8B-B14F-4D97-AF65-F5344CB8AC3E}">
        <p14:creationId xmlns:p14="http://schemas.microsoft.com/office/powerpoint/2010/main" val="5908482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a:lnSpc>
                <a:spcPct val="200000"/>
              </a:lnSpc>
            </a:pPr>
            <a:r>
              <a:rPr lang="en-US" dirty="0">
                <a:latin typeface="Times New Roman" charset="0"/>
                <a:ea typeface="ＭＳ Ｐゴシック" charset="0"/>
              </a:rPr>
              <a:t>(Slide 20) We know this can be a lot of information to process, so if you have any questions about the GFMD information discussed, please feel free to contact the GFMD helpdesk. Their contact information is here and on the last slide.</a:t>
            </a:r>
          </a:p>
        </p:txBody>
      </p:sp>
    </p:spTree>
    <p:extLst>
      <p:ext uri="{BB962C8B-B14F-4D97-AF65-F5344CB8AC3E}">
        <p14:creationId xmlns:p14="http://schemas.microsoft.com/office/powerpoint/2010/main" val="8740076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21) The Document</a:t>
            </a:r>
            <a:r>
              <a:rPr lang="en-US" baseline="0" dirty="0"/>
              <a:t> Demonstrating Authority to Apply will be prepared as a word, .pdf, or TXT document and attached to the application in JustGrants. It is not scored, however, applications without this document will be removed from consideration prior to peer review. This document can be in the form of a Tribal Resolution or a letter, on tribal letterhead, signed by the chief executive of the governing body of the tribe. The document should be current and address each of the five elements identified in the solicitation. </a:t>
            </a:r>
            <a:endParaRPr lang="en-US" dirty="0"/>
          </a:p>
        </p:txBody>
      </p:sp>
      <p:sp>
        <p:nvSpPr>
          <p:cNvPr id="4" name="Slide Number Placeholder 3"/>
          <p:cNvSpPr>
            <a:spLocks noGrp="1"/>
          </p:cNvSpPr>
          <p:nvPr>
            <p:ph type="sldNum" sz="quarter" idx="10"/>
          </p:nvPr>
        </p:nvSpPr>
        <p:spPr/>
        <p:txBody>
          <a:bodyPr/>
          <a:lstStyle/>
          <a:p>
            <a:fld id="{C628CFC9-CFF6-47B4-A8EA-A9EBD1E6CD09}" type="slidenum">
              <a:rPr lang="en-US" smtClean="0"/>
              <a:t>21</a:t>
            </a:fld>
            <a:endParaRPr lang="en-US"/>
          </a:p>
        </p:txBody>
      </p:sp>
    </p:spTree>
    <p:extLst>
      <p:ext uri="{BB962C8B-B14F-4D97-AF65-F5344CB8AC3E}">
        <p14:creationId xmlns:p14="http://schemas.microsoft.com/office/powerpoint/2010/main" val="25240570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(Slide 22) As previously mentioned, you can find sample templates for the Letter of Non-Supplanting and the tables for the Applicant Disclosure of Duplication in Cost Items, along with the form to print and sign for the Confidentiality Notice on the OVW website under How to Apply. Both the Disclosure of Lobbying Activities and DOJ Standard Assurances are pre-populated forms within JustGrants. </a:t>
            </a:r>
            <a:endParaRPr lang="en-US" dirty="0"/>
          </a:p>
        </p:txBody>
      </p:sp>
      <p:sp>
        <p:nvSpPr>
          <p:cNvPr id="4" name="Slide Number Placeholder 3"/>
          <p:cNvSpPr>
            <a:spLocks noGrp="1"/>
          </p:cNvSpPr>
          <p:nvPr>
            <p:ph type="sldNum" sz="quarter" idx="10"/>
          </p:nvPr>
        </p:nvSpPr>
        <p:spPr/>
        <p:txBody>
          <a:bodyPr/>
          <a:lstStyle/>
          <a:p>
            <a:fld id="{C628CFC9-CFF6-47B4-A8EA-A9EBD1E6CD09}" type="slidenum">
              <a:rPr lang="en-US" smtClean="0"/>
              <a:t>22</a:t>
            </a:fld>
            <a:endParaRPr lang="en-US"/>
          </a:p>
        </p:txBody>
      </p:sp>
    </p:spTree>
    <p:extLst>
      <p:ext uri="{BB962C8B-B14F-4D97-AF65-F5344CB8AC3E}">
        <p14:creationId xmlns:p14="http://schemas.microsoft.com/office/powerpoint/2010/main" val="34983872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(Slide 23) Please read this section of the solicitation carefully beginning on page 14 of the solicitation. The FY 2022 application submission process is new for some and there are significant differences from how it used to be done.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best prepare to be successful in submitting a proposal, it will be important to plan ahead; to not procrastinate until the last few days before the proposal is due; to review the training resources available on JustGrants including viewing or participating in the Application Submission webinars; and most significantly, to reach out for assistance to the OVW JustGrants support desk early if you are experiencing issues. Applicants experiencing </a:t>
            </a:r>
            <a:r>
              <a:rPr lang="en-US" dirty="0" err="1"/>
              <a:t>JustGrants</a:t>
            </a:r>
            <a:r>
              <a:rPr lang="en-US" dirty="0"/>
              <a:t> technical issues should ensure that they are continuing to develop the proposal while they are working with the OVW </a:t>
            </a:r>
            <a:r>
              <a:rPr lang="en-US" dirty="0" err="1"/>
              <a:t>JustGrants</a:t>
            </a:r>
            <a:r>
              <a:rPr lang="en-US" dirty="0"/>
              <a:t> Support desk to address any issues. Applicants must follow the solicitation guidance regarding technical difficulties. Be sure to keep documentation that you did follow the guidance. This will enable you to submit a full proposal by the deadline using an alternate method if necessary. OVW will take the necessary steps to ensure that applicants are able to submit their applications on time and will update our submission guidance as necessary and as the due date nears.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steps, such as obtaining a Data Universal Number System (or DUNS) number or registering with the System for Award Management (SAM) or Grants.gov may take several days or weeks to complete. There is no way to speed up these registrations processes therefore we recommend applicants confirm their registrations are current or begin their registration as soon as possible but no later than the dates suggested in the solicitation.</a:t>
            </a:r>
          </a:p>
        </p:txBody>
      </p:sp>
      <p:sp>
        <p:nvSpPr>
          <p:cNvPr id="4" name="Slide Number Placeholder 3"/>
          <p:cNvSpPr>
            <a:spLocks noGrp="1"/>
          </p:cNvSpPr>
          <p:nvPr>
            <p:ph type="sldNum" sz="quarter" idx="10"/>
          </p:nvPr>
        </p:nvSpPr>
        <p:spPr/>
        <p:txBody>
          <a:bodyPr/>
          <a:lstStyle/>
          <a:p>
            <a:fld id="{A86C3C7C-EAAC-4FF2-8CAE-B177B7D8221F}" type="slidenum">
              <a:rPr lang="en-US" smtClean="0"/>
              <a:t>23</a:t>
            </a:fld>
            <a:endParaRPr lang="en-US"/>
          </a:p>
        </p:txBody>
      </p:sp>
    </p:spTree>
    <p:extLst>
      <p:ext uri="{BB962C8B-B14F-4D97-AF65-F5344CB8AC3E}">
        <p14:creationId xmlns:p14="http://schemas.microsoft.com/office/powerpoint/2010/main" val="986250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dirty="0"/>
              <a:t>(Slide 24) Finally, to reiterate, applications must</a:t>
            </a:r>
            <a:r>
              <a:rPr lang="en-US" baseline="0" dirty="0"/>
              <a:t> be initiated in Grants.gov no later than Tuesday, March 22, 2022, at 11:59 p.m. Eastern Time and the full application package must be submitted in JustGrants no later than Thursday, March 24, 2022, at 11:59 p.m. Eastern Time. Applications submitted after that time will not be considered for funding. Submitting the application components at least 48 hours before each deadline will enable applicants to receive notice if the submission failed and provide an opportunity to correct the error before the deadline. </a:t>
            </a:r>
          </a:p>
          <a:p>
            <a:endParaRPr lang="en-US" baseline="0" dirty="0"/>
          </a:p>
          <a:p>
            <a:r>
              <a:rPr lang="en-US" baseline="0" dirty="0"/>
              <a:t>If you have programmatic questions after reviewing the solicitation in full, such as whether your entity is eligible to apply or if a particular activity is allowable under this program, please email your question to the OVW.TribalAffairs@usdoj.gov mailbox. You can also join our Live Office Hours to speak directly with an OVW program specialist every Wednesday from 5:00 to 6:00 pm eastern time while the solicitation is open. From your computer, just click the “Join Microsoft Teams Meeting” link on this slide which will open your browser and take you to the meeting where you can join as a guest. Or you can call-in to the Teams meeting using that phone number and conference ID number.  </a:t>
            </a:r>
          </a:p>
          <a:p>
            <a:endParaRPr lang="en-US" baseline="0" dirty="0"/>
          </a:p>
          <a:p>
            <a:r>
              <a:rPr lang="en-US" baseline="0" dirty="0"/>
              <a:t>If you have Financial questions, contact the OVW Grants Financial Management Division by emailing OVW.GFMD@usdoj.gov or call them 888-514-8556. </a:t>
            </a:r>
          </a:p>
          <a:p>
            <a:endParaRPr lang="en-US" baseline="0" dirty="0"/>
          </a:p>
          <a:p>
            <a:r>
              <a:rPr lang="en-US" baseline="0" dirty="0"/>
              <a:t>If you need technical assistance with Grants.gov as you are working on the first stage of application submission, please contact the Grants.gov Applicant Support Line by emailing support@grants.gov or by calling 800-518-4726. </a:t>
            </a:r>
          </a:p>
          <a:p>
            <a:endParaRPr lang="en-US" baseline="0" dirty="0"/>
          </a:p>
          <a:p>
            <a:r>
              <a:rPr lang="en-US" baseline="0" dirty="0"/>
              <a:t>If you need technical assistance with JustGrants as you are submitting your application package in JustGrants, please contact the OVW JustGrants Support desk by emailing OVW.JustGrantsSupport@usdoj.gov or by calling them 866-655-4482. </a:t>
            </a:r>
          </a:p>
          <a:p>
            <a:endParaRPr lang="en-US" baseline="0" dirty="0"/>
          </a:p>
          <a:p>
            <a:r>
              <a:rPr lang="en-US" baseline="0" dirty="0"/>
              <a:t>This concludes the FY 2022 Tribal Jurisdiction Program Pre-Application Information Session.</a:t>
            </a:r>
            <a:endParaRPr lang="en-US" dirty="0"/>
          </a:p>
        </p:txBody>
      </p:sp>
      <p:sp>
        <p:nvSpPr>
          <p:cNvPr id="4" name="Slide Number Placeholder 3"/>
          <p:cNvSpPr>
            <a:spLocks noGrp="1"/>
          </p:cNvSpPr>
          <p:nvPr>
            <p:ph type="sldNum" sz="quarter" idx="10"/>
          </p:nvPr>
        </p:nvSpPr>
        <p:spPr/>
        <p:txBody>
          <a:bodyPr/>
          <a:lstStyle/>
          <a:p>
            <a:fld id="{B5249043-F90E-4036-A6B7-BBC9BD9214E4}" type="slidenum">
              <a:rPr lang="en-US" smtClean="0"/>
              <a:t>24</a:t>
            </a:fld>
            <a:endParaRPr lang="en-US" dirty="0"/>
          </a:p>
        </p:txBody>
      </p:sp>
    </p:spTree>
    <p:extLst>
      <p:ext uri="{BB962C8B-B14F-4D97-AF65-F5344CB8AC3E}">
        <p14:creationId xmlns:p14="http://schemas.microsoft.com/office/powerpoint/2010/main" val="881127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a:t>
            </a:r>
            <a:r>
              <a:rPr lang="en-US" baseline="0" dirty="0"/>
              <a:t> 3) </a:t>
            </a:r>
          </a:p>
          <a:p>
            <a:r>
              <a:rPr lang="en-US" baseline="0" dirty="0"/>
              <a:t>VAWA 2013 restored tribal criminal jurisdiction over non-Indians that commit certain crimes within the Indian country of participating tribes. Authorized by the Indian Civil Rights Act of 1968, as amended, the Tribal Jurisdiction Program was established in 2016 to support tribes in planning for and exercising SDVCJ. The program currently provides monetary and technical assistance support to 35 tribes, 19 of which are exercising the jurisdiction. </a:t>
            </a:r>
            <a:endParaRPr lang="en-US" dirty="0"/>
          </a:p>
        </p:txBody>
      </p:sp>
      <p:sp>
        <p:nvSpPr>
          <p:cNvPr id="4" name="Slide Number Placeholder 3"/>
          <p:cNvSpPr>
            <a:spLocks noGrp="1"/>
          </p:cNvSpPr>
          <p:nvPr>
            <p:ph type="sldNum" sz="quarter" idx="10"/>
          </p:nvPr>
        </p:nvSpPr>
        <p:spPr/>
        <p:txBody>
          <a:bodyPr/>
          <a:lstStyle/>
          <a:p>
            <a:fld id="{C628CFC9-CFF6-47B4-A8EA-A9EBD1E6CD09}" type="slidenum">
              <a:rPr lang="en-US" smtClean="0"/>
              <a:t>3</a:t>
            </a:fld>
            <a:endParaRPr lang="en-US"/>
          </a:p>
        </p:txBody>
      </p:sp>
    </p:spTree>
    <p:extLst>
      <p:ext uri="{BB962C8B-B14F-4D97-AF65-F5344CB8AC3E}">
        <p14:creationId xmlns:p14="http://schemas.microsoft.com/office/powerpoint/2010/main" val="1772661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dirty="0"/>
              <a:t>(Slide 4) The OVW Tribal Jurisdiction Program has four statutory purpose areas. Proposals must focus on one or more of these purpose areas. Goals can include strengthening the tribal criminal justice system; ensuring indigent criminal defendants are provided licensed defense counsel; ensuring that jurors are summoned, selected, and instructed consistent with requirements; and that Crime Victim’s Rights are afforded to victims of domestic violence, dating violence, and violations of protection orders in SDVCJ cases. </a:t>
            </a:r>
          </a:p>
          <a:p>
            <a:endParaRPr lang="en-US" dirty="0"/>
          </a:p>
          <a:p>
            <a:r>
              <a:rPr lang="en-US" dirty="0"/>
              <a:t>The first purpose area here is very broad and can include a multitude of activities in support of strengthening law enforcement, prosecution, courts, pre-trial and post-conviction supervision, detention, batterer’s intervention or other rehabilitation programs, systems-based victim advocates or victim witness coordinators, and more. On the next slide we will see some examples of activities current grantees are using their grant funds to support. </a:t>
            </a:r>
          </a:p>
        </p:txBody>
      </p:sp>
      <p:sp>
        <p:nvSpPr>
          <p:cNvPr id="4" name="Slide Number Placeholder 3"/>
          <p:cNvSpPr>
            <a:spLocks noGrp="1"/>
          </p:cNvSpPr>
          <p:nvPr>
            <p:ph type="sldNum" sz="quarter" idx="10"/>
          </p:nvPr>
        </p:nvSpPr>
        <p:spPr/>
        <p:txBody>
          <a:bodyPr/>
          <a:lstStyle/>
          <a:p>
            <a:fld id="{B5249043-F90E-4036-A6B7-BBC9BD9214E4}" type="slidenum">
              <a:rPr lang="en-US" smtClean="0"/>
              <a:t>4</a:t>
            </a:fld>
            <a:endParaRPr lang="en-US" dirty="0"/>
          </a:p>
        </p:txBody>
      </p:sp>
    </p:spTree>
    <p:extLst>
      <p:ext uri="{BB962C8B-B14F-4D97-AF65-F5344CB8AC3E}">
        <p14:creationId xmlns:p14="http://schemas.microsoft.com/office/powerpoint/2010/main" val="9997031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9613"/>
            <a:ext cx="6302375" cy="3544887"/>
          </a:xfrm>
        </p:spPr>
      </p:sp>
      <p:sp>
        <p:nvSpPr>
          <p:cNvPr id="3" name="Notes Placeholder 2"/>
          <p:cNvSpPr>
            <a:spLocks noGrp="1"/>
          </p:cNvSpPr>
          <p:nvPr>
            <p:ph type="body" idx="1"/>
          </p:nvPr>
        </p:nvSpPr>
        <p:spPr/>
        <p:txBody>
          <a:bodyPr/>
          <a:lstStyle/>
          <a:p>
            <a:pPr defTabSz="898136">
              <a:defRPr/>
            </a:pPr>
            <a:r>
              <a:rPr lang="en-US" dirty="0"/>
              <a:t>(Slide 5) This grant program is not limited to tribes that are already exercising or immediately prepared to exercise SDVCJ upon receiving funding. Nor is it a planning grant program that is limited to only tribes that are in the early planning and preparation phases. OVW funds tribes at different stages of development across the Assessment and Planning, Implementation, and Exercising phases. </a:t>
            </a:r>
          </a:p>
          <a:p>
            <a:pPr defTabSz="898136">
              <a:defRPr/>
            </a:pPr>
            <a:endParaRPr lang="en-US" dirty="0"/>
          </a:p>
          <a:p>
            <a:pPr defTabSz="898136">
              <a:defRPr/>
            </a:pPr>
            <a:r>
              <a:rPr lang="en-US" dirty="0"/>
              <a:t>Here you see some examples of activities across the spectrum that may be funded through the Tribal Jurisdiction Program. This is by no means a comprehensive list of all the activities proposals could include. </a:t>
            </a:r>
          </a:p>
          <a:p>
            <a:pPr defTabSz="898136">
              <a:defRPr/>
            </a:pPr>
            <a:endParaRPr lang="en-US" dirty="0"/>
          </a:p>
          <a:p>
            <a:pPr defTabSz="898136">
              <a:defRPr/>
            </a:pPr>
            <a:r>
              <a:rPr lang="en-US" dirty="0"/>
              <a:t>Some current grantees that have not yet begun exercising SDVCJ and tribes that are currently exercising SDVCJ but are working on broad-scale system improvements to strengthen their exercise of SDVCJ have received funding for things like code development or substantial revisions, court rules and procedures development or substantial revisions, system improvements to better handle cases, or other broader scale system capacity projects. </a:t>
            </a:r>
          </a:p>
          <a:p>
            <a:pPr defTabSz="898136">
              <a:defRPr/>
            </a:pPr>
            <a:endParaRPr lang="en-US" dirty="0"/>
          </a:p>
          <a:p>
            <a:pPr defTabSz="898136">
              <a:defRPr/>
            </a:pPr>
            <a:r>
              <a:rPr lang="en-US" dirty="0"/>
              <a:t>Other grantees are tribes that are currently exercising SDVCJ and are only seeking funding to support discrete costs associated with exercising the jurisdiction, such as incarceration costs and medical care for non-Indian SDVCJ defendants, indigent defense counsel costs for domestic violence defendants, costs associated with empaneling juries for SDVCJ trials, batterer’s intervention or other post-conviction programming costs for domestic violence offenders, and other costs experienced due to exercising the jurisdiction. </a:t>
            </a:r>
          </a:p>
          <a:p>
            <a:pPr defTabSz="898136">
              <a:defRPr/>
            </a:pPr>
            <a:endParaRPr lang="en-US" dirty="0"/>
          </a:p>
          <a:p>
            <a:pPr defTabSz="898136">
              <a:defRPr/>
            </a:pPr>
            <a:r>
              <a:rPr lang="en-US" dirty="0"/>
              <a:t>And some grantees include a cross-section of activities in their project plans – capacity building efforts and costs to support the current exercise of the jurisdiction. You should assess your current system in the context of preparing to or exercising SDVCJ and propose your project depending on your tribe’s needs.</a:t>
            </a:r>
          </a:p>
          <a:p>
            <a:endParaRPr lang="en-US" dirty="0"/>
          </a:p>
        </p:txBody>
      </p:sp>
      <p:sp>
        <p:nvSpPr>
          <p:cNvPr id="4" name="Slide Number Placeholder 3"/>
          <p:cNvSpPr>
            <a:spLocks noGrp="1"/>
          </p:cNvSpPr>
          <p:nvPr>
            <p:ph type="sldNum" sz="quarter" idx="10"/>
          </p:nvPr>
        </p:nvSpPr>
        <p:spPr/>
        <p:txBody>
          <a:bodyPr/>
          <a:lstStyle/>
          <a:p>
            <a:fld id="{2F01BAC3-8FCA-4900-AD55-D087B33EF6C9}" type="slidenum">
              <a:rPr lang="en-US" smtClean="0"/>
              <a:t>5</a:t>
            </a:fld>
            <a:endParaRPr lang="en-US" dirty="0"/>
          </a:p>
        </p:txBody>
      </p:sp>
    </p:spTree>
    <p:extLst>
      <p:ext uri="{BB962C8B-B14F-4D97-AF65-F5344CB8AC3E}">
        <p14:creationId xmlns:p14="http://schemas.microsoft.com/office/powerpoint/2010/main" val="218606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9613"/>
            <a:ext cx="6302375" cy="3544887"/>
          </a:xfrm>
        </p:spPr>
      </p:sp>
      <p:sp>
        <p:nvSpPr>
          <p:cNvPr id="3" name="Notes Placeholder 2"/>
          <p:cNvSpPr>
            <a:spLocks noGrp="1"/>
          </p:cNvSpPr>
          <p:nvPr>
            <p:ph type="body" idx="1"/>
          </p:nvPr>
        </p:nvSpPr>
        <p:spPr/>
        <p:txBody>
          <a:bodyPr/>
          <a:lstStyle/>
          <a:p>
            <a:pPr marL="93177" indent="0" defTabSz="931774">
              <a:lnSpc>
                <a:spcPct val="90000"/>
              </a:lnSpc>
              <a:spcBef>
                <a:spcPts val="1223"/>
              </a:spcBef>
              <a:spcAft>
                <a:spcPts val="204"/>
              </a:spcAft>
              <a:buClr>
                <a:srgbClr val="1CADE4"/>
              </a:buClr>
              <a:buSzPct val="100000"/>
              <a:buFont typeface="Arial" panose="020B0604020202020204" pitchFamily="34" charset="0"/>
              <a:buNone/>
              <a:defRPr/>
            </a:pPr>
            <a:r>
              <a:rPr lang="en-US" sz="2000" dirty="0">
                <a:solidFill>
                  <a:prstClr val="black">
                    <a:lumMod val="75000"/>
                    <a:lumOff val="25000"/>
                  </a:prstClr>
                </a:solidFill>
              </a:rPr>
              <a:t>(Slide 6) OVW does not fund activities that jeopardize victim safety, that deter or prevent physical or emotional healing for victims, or that allow offenders to escape responsibility for their actions. Applications that propose any such activities may receive a deduction in points during the review process or may be eliminated from consideration entirely. Information on activities that compromise victim safety and recovery or that undermine offender accountability may be found in the Solicitation Companion Guide. Please take the time to</a:t>
            </a:r>
            <a:r>
              <a:rPr lang="en-US" sz="2000" baseline="0" dirty="0">
                <a:solidFill>
                  <a:prstClr val="black">
                    <a:lumMod val="75000"/>
                    <a:lumOff val="25000"/>
                  </a:prstClr>
                </a:solidFill>
              </a:rPr>
              <a:t> review the full list in the Solicitation Companion Guide on the OVW website so that you are not including any of these activities in your proposal or your project should it be funded. </a:t>
            </a:r>
            <a:endParaRPr lang="en-US" sz="2000" dirty="0">
              <a:solidFill>
                <a:prstClr val="black">
                  <a:lumMod val="75000"/>
                  <a:lumOff val="25000"/>
                </a:prstClr>
              </a:solidFill>
            </a:endParaRPr>
          </a:p>
          <a:p>
            <a:pPr marL="93177" indent="0" defTabSz="931774">
              <a:lnSpc>
                <a:spcPct val="90000"/>
              </a:lnSpc>
              <a:spcBef>
                <a:spcPts val="1223"/>
              </a:spcBef>
              <a:spcAft>
                <a:spcPts val="204"/>
              </a:spcAft>
              <a:buClr>
                <a:srgbClr val="1CADE4"/>
              </a:buClr>
              <a:buSzPct val="100000"/>
              <a:buFont typeface="Arial" panose="020B0604020202020204" pitchFamily="34" charset="0"/>
              <a:buNone/>
              <a:defRPr/>
            </a:pPr>
            <a:endParaRPr lang="en-US" sz="2000" dirty="0">
              <a:solidFill>
                <a:prstClr val="black">
                  <a:lumMod val="75000"/>
                  <a:lumOff val="25000"/>
                </a:prstClr>
              </a:solidFill>
            </a:endParaRPr>
          </a:p>
          <a:p>
            <a:pPr marL="93177" indent="0" defTabSz="931774">
              <a:lnSpc>
                <a:spcPct val="90000"/>
              </a:lnSpc>
              <a:spcBef>
                <a:spcPts val="1223"/>
              </a:spcBef>
              <a:spcAft>
                <a:spcPts val="204"/>
              </a:spcAft>
              <a:buClr>
                <a:srgbClr val="1CADE4"/>
              </a:buClr>
              <a:buSzPct val="100000"/>
              <a:buFont typeface="Arial" panose="020B0604020202020204" pitchFamily="34" charset="0"/>
              <a:buNone/>
              <a:defRPr/>
            </a:pPr>
            <a:r>
              <a:rPr lang="en-US" sz="2000" dirty="0">
                <a:solidFill>
                  <a:prstClr val="black">
                    <a:lumMod val="75000"/>
                    <a:lumOff val="25000"/>
                  </a:prstClr>
                </a:solidFill>
              </a:rPr>
              <a:t>Out-of</a:t>
            </a:r>
            <a:r>
              <a:rPr lang="en-US" sz="2000" baseline="0" dirty="0">
                <a:solidFill>
                  <a:prstClr val="black">
                    <a:lumMod val="75000"/>
                    <a:lumOff val="25000"/>
                  </a:prstClr>
                </a:solidFill>
              </a:rPr>
              <a:t>-Scope activities include research projects. However, you can include up to 3% of the total proposal budget to support internal project evaluation costs. Also out of scope of this program is prosecuting cases of sexual assault that do not involve spouses, intimate partners, or dating partners and prosecuting cases that do not involve domestic violence, dating violence, and/or violations of a protection order. You will notice both of these are prefaced with “Absent a change in applicable law…” Should the law change, OVW will reevaluate the Out-of-Scope activities for this grant program. </a:t>
            </a:r>
          </a:p>
          <a:p>
            <a:pPr marL="93177" indent="0" defTabSz="931774">
              <a:lnSpc>
                <a:spcPct val="90000"/>
              </a:lnSpc>
              <a:spcBef>
                <a:spcPts val="1223"/>
              </a:spcBef>
              <a:spcAft>
                <a:spcPts val="204"/>
              </a:spcAft>
              <a:buClr>
                <a:srgbClr val="1CADE4"/>
              </a:buClr>
              <a:buSzPct val="100000"/>
              <a:buFont typeface="Arial" panose="020B0604020202020204" pitchFamily="34" charset="0"/>
              <a:buNone/>
              <a:defRPr/>
            </a:pPr>
            <a:endParaRPr lang="en-US" sz="2000" baseline="0" dirty="0">
              <a:solidFill>
                <a:prstClr val="black">
                  <a:lumMod val="75000"/>
                  <a:lumOff val="25000"/>
                </a:prstClr>
              </a:solidFill>
            </a:endParaRPr>
          </a:p>
          <a:p>
            <a:pPr marL="93177" indent="0" defTabSz="931774">
              <a:lnSpc>
                <a:spcPct val="90000"/>
              </a:lnSpc>
              <a:spcBef>
                <a:spcPts val="1223"/>
              </a:spcBef>
              <a:spcAft>
                <a:spcPts val="204"/>
              </a:spcAft>
              <a:buClr>
                <a:srgbClr val="1CADE4"/>
              </a:buClr>
              <a:buSzPct val="100000"/>
              <a:buFont typeface="Arial" panose="020B0604020202020204" pitchFamily="34" charset="0"/>
              <a:buNone/>
              <a:defRPr/>
            </a:pPr>
            <a:r>
              <a:rPr lang="en-US" sz="2000" baseline="0" dirty="0">
                <a:solidFill>
                  <a:prstClr val="black">
                    <a:lumMod val="75000"/>
                    <a:lumOff val="25000"/>
                  </a:prstClr>
                </a:solidFill>
              </a:rPr>
              <a:t>Notably, unlike the majority of OVW programs, projects funded by this program, can include minor renovations in their budgets to support capacity building to exercise SDVCJ.   </a:t>
            </a:r>
            <a:endParaRPr lang="en-US" sz="2000" dirty="0">
              <a:solidFill>
                <a:prstClr val="black">
                  <a:lumMod val="75000"/>
                  <a:lumOff val="25000"/>
                </a:prstClr>
              </a:solidFill>
            </a:endParaRPr>
          </a:p>
          <a:p>
            <a:pPr defTabSz="949420">
              <a:defRPr/>
            </a:pPr>
            <a:endParaRPr lang="en-US" dirty="0"/>
          </a:p>
        </p:txBody>
      </p:sp>
      <p:sp>
        <p:nvSpPr>
          <p:cNvPr id="4" name="Slide Number Placeholder 3"/>
          <p:cNvSpPr>
            <a:spLocks noGrp="1"/>
          </p:cNvSpPr>
          <p:nvPr>
            <p:ph type="sldNum" sz="quarter" idx="10"/>
          </p:nvPr>
        </p:nvSpPr>
        <p:spPr/>
        <p:txBody>
          <a:bodyPr/>
          <a:lstStyle/>
          <a:p>
            <a:fld id="{2F01BAC3-8FCA-4900-AD55-D087B33EF6C9}" type="slidenum">
              <a:rPr lang="en-US" smtClean="0"/>
              <a:t>6</a:t>
            </a:fld>
            <a:endParaRPr lang="en-US"/>
          </a:p>
        </p:txBody>
      </p:sp>
    </p:spTree>
    <p:extLst>
      <p:ext uri="{BB962C8B-B14F-4D97-AF65-F5344CB8AC3E}">
        <p14:creationId xmlns:p14="http://schemas.microsoft.com/office/powerpoint/2010/main" val="22699010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9613"/>
            <a:ext cx="6302375" cy="3544887"/>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(Slide 7) All awards will be made as grants and there</a:t>
            </a:r>
            <a:r>
              <a:rPr lang="en-US" baseline="0" dirty="0"/>
              <a:t> is n</a:t>
            </a:r>
            <a:r>
              <a:rPr lang="en-US" dirty="0"/>
              <a:t>o match required.</a:t>
            </a:r>
            <a:r>
              <a:rPr lang="en-US" baseline="0" dirty="0"/>
              <a:t> </a:t>
            </a:r>
            <a:r>
              <a:rPr lang="en-US" dirty="0"/>
              <a:t>OVW has the discretion to award grants for greater or lesser amounts than requested and to negotiate the scope of work and budget with applicants prior to awarding a grant. Also,</a:t>
            </a:r>
            <a:r>
              <a:rPr lang="en-US" baseline="0" dirty="0"/>
              <a:t> </a:t>
            </a:r>
            <a:r>
              <a:rPr lang="en-US" dirty="0"/>
              <a:t>OVW has the discretion to make awards for greater or lesser lengths of time and will negotiate any project activity modifications needed as a result of changes to the estimated award period if necessary. OVW estimates that it will make 12 awards for an estimated $5 million dollars.</a:t>
            </a:r>
          </a:p>
        </p:txBody>
      </p:sp>
      <p:sp>
        <p:nvSpPr>
          <p:cNvPr id="4" name="Slide Number Placeholder 3"/>
          <p:cNvSpPr>
            <a:spLocks noGrp="1"/>
          </p:cNvSpPr>
          <p:nvPr>
            <p:ph type="sldNum" sz="quarter" idx="10"/>
          </p:nvPr>
        </p:nvSpPr>
        <p:spPr/>
        <p:txBody>
          <a:bodyPr/>
          <a:lstStyle/>
          <a:p>
            <a:fld id="{2F01BAC3-8FCA-4900-AD55-D087B33EF6C9}" type="slidenum">
              <a:rPr lang="en-US" smtClean="0"/>
              <a:t>7</a:t>
            </a:fld>
            <a:endParaRPr lang="en-US"/>
          </a:p>
        </p:txBody>
      </p:sp>
    </p:spTree>
    <p:extLst>
      <p:ext uri="{BB962C8B-B14F-4D97-AF65-F5344CB8AC3E}">
        <p14:creationId xmlns:p14="http://schemas.microsoft.com/office/powerpoint/2010/main" val="16675560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9613"/>
            <a:ext cx="6302375" cy="3544887"/>
          </a:xfrm>
        </p:spPr>
      </p:sp>
      <p:sp>
        <p:nvSpPr>
          <p:cNvPr id="3" name="Notes Placeholder 2"/>
          <p:cNvSpPr>
            <a:spLocks noGrp="1"/>
          </p:cNvSpPr>
          <p:nvPr>
            <p:ph type="body" idx="1"/>
          </p:nvPr>
        </p:nvSpPr>
        <p:spPr/>
        <p:txBody>
          <a:bodyPr/>
          <a:lstStyle/>
          <a:p>
            <a:r>
              <a:rPr lang="en-US" dirty="0"/>
              <a:t>(Slide 8) Eligibility</a:t>
            </a:r>
            <a:r>
              <a:rPr lang="en-US" baseline="0" dirty="0"/>
              <a:t> for this program is limited to Indian tribal governments that have jurisdiction over Indian country. Through this solicitation, OVW will accept applications from new applicants which is defined as tribes that have never received funding under this program AND tribes that received funding under this program in FY 2016 or FY 2017. OVW will also accept applications from continuation applicants. Continuation applicants are current grantees that received a </a:t>
            </a:r>
            <a:r>
              <a:rPr lang="en-US" b="1" u="sng" baseline="0" dirty="0"/>
              <a:t>new</a:t>
            </a:r>
            <a:r>
              <a:rPr lang="en-US" baseline="0" dirty="0"/>
              <a:t> 36 month award in either FY 2018 or FY 2019. Continuation applicants are eligible to apply for an additional 24 months of funding to continue the current project. Current grantees that have 50% or more of funds remaining in the award, as of March 31, 2022, may not be considered for funding, or may receive a reduced award amount if selected for FY 2022 funding. </a:t>
            </a:r>
            <a:r>
              <a:rPr lang="en-US" dirty="0"/>
              <a:t>Continuation funding is not guaranteed.</a:t>
            </a:r>
          </a:p>
          <a:p>
            <a:endParaRPr lang="en-US" dirty="0"/>
          </a:p>
        </p:txBody>
      </p:sp>
      <p:sp>
        <p:nvSpPr>
          <p:cNvPr id="4" name="Slide Number Placeholder 3"/>
          <p:cNvSpPr>
            <a:spLocks noGrp="1"/>
          </p:cNvSpPr>
          <p:nvPr>
            <p:ph type="sldNum" sz="quarter" idx="10"/>
          </p:nvPr>
        </p:nvSpPr>
        <p:spPr/>
        <p:txBody>
          <a:bodyPr/>
          <a:lstStyle/>
          <a:p>
            <a:fld id="{2F01BAC3-8FCA-4900-AD55-D087B33EF6C9}" type="slidenum">
              <a:rPr lang="en-US" smtClean="0"/>
              <a:t>8</a:t>
            </a:fld>
            <a:endParaRPr lang="en-US"/>
          </a:p>
        </p:txBody>
      </p:sp>
    </p:spTree>
    <p:extLst>
      <p:ext uri="{BB962C8B-B14F-4D97-AF65-F5344CB8AC3E}">
        <p14:creationId xmlns:p14="http://schemas.microsoft.com/office/powerpoint/2010/main" val="38226769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dirty="0"/>
              <a:t>(Slide 9) This program has several requirements subsequent</a:t>
            </a:r>
            <a:r>
              <a:rPr lang="en-US" baseline="0" dirty="0"/>
              <a:t> to award</a:t>
            </a:r>
            <a:r>
              <a:rPr lang="en-US" dirty="0"/>
              <a:t>.</a:t>
            </a:r>
            <a:r>
              <a:rPr lang="en-US" baseline="0" dirty="0"/>
              <a:t> </a:t>
            </a:r>
          </a:p>
          <a:p>
            <a:endParaRPr lang="en-US" baseline="0" dirty="0"/>
          </a:p>
          <a:p>
            <a:r>
              <a:rPr lang="en-US" baseline="0" dirty="0"/>
              <a:t>First, all grantees must participate in OVW-sponsored training and technical assistance including the Inter-Tribal Technical Assistance Working Group on SDVCJ more commonly referred to as ITWG. The ITWG is a group of tribal practitioners working toward or currently exercising SDVCJ within their tribal justice systems. The ITWG meets semi-annually to exchange views and best practices for implementing and exercising SDVCJ.</a:t>
            </a:r>
          </a:p>
          <a:p>
            <a:endParaRPr lang="en-US" baseline="0" dirty="0"/>
          </a:p>
          <a:p>
            <a:r>
              <a:rPr lang="en-US" baseline="0" dirty="0"/>
              <a:t>Secondly, all applicants will complete a “planning period” which consists of completing and submitting grant documentation that is not required at the time of application – chiefly the MOU or IMOU. Also during the planning period, refinements to the project narrative, timeline, and/or budget may be required. An award condition will limit the amount of grant funds available until the grant documentation is submitted. </a:t>
            </a:r>
          </a:p>
          <a:p>
            <a:endParaRPr lang="en-US" baseline="0" dirty="0"/>
          </a:p>
          <a:p>
            <a:r>
              <a:rPr lang="en-US" baseline="0" dirty="0"/>
              <a:t>Third, prior to using grant funds to support the incarceration or prosecution of non-Indian defendants, some grantees will be required to submit certifications from certain Tribal officials affirming the tribal criminal justice system has adequate safeguards in place to protect defendants’ rights, consistent with 25 U.S.C. 1304. </a:t>
            </a:r>
          </a:p>
          <a:p>
            <a:endParaRPr lang="en-US" baseline="0" dirty="0"/>
          </a:p>
          <a:p>
            <a:r>
              <a:rPr lang="en-US" baseline="0" dirty="0"/>
              <a:t>Finally, all grantees, new and continuation, will develop and submit an MOU or IMOU specific to this project. Applicants should not prepare and submit this document as a part of the initial application. </a:t>
            </a:r>
            <a:endParaRPr lang="en-US" dirty="0"/>
          </a:p>
        </p:txBody>
      </p:sp>
      <p:sp>
        <p:nvSpPr>
          <p:cNvPr id="4" name="Slide Number Placeholder 3"/>
          <p:cNvSpPr>
            <a:spLocks noGrp="1"/>
          </p:cNvSpPr>
          <p:nvPr>
            <p:ph type="sldNum" sz="quarter" idx="10"/>
          </p:nvPr>
        </p:nvSpPr>
        <p:spPr/>
        <p:txBody>
          <a:bodyPr/>
          <a:lstStyle/>
          <a:p>
            <a:fld id="{B5249043-F90E-4036-A6B7-BBC9BD9214E4}" type="slidenum">
              <a:rPr lang="en-US" smtClean="0"/>
              <a:t>9</a:t>
            </a:fld>
            <a:endParaRPr lang="en-US" dirty="0"/>
          </a:p>
        </p:txBody>
      </p:sp>
    </p:spTree>
    <p:extLst>
      <p:ext uri="{BB962C8B-B14F-4D97-AF65-F5344CB8AC3E}">
        <p14:creationId xmlns:p14="http://schemas.microsoft.com/office/powerpoint/2010/main" val="1342461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ED888C9-74F0-43CA-AE75-C213BB52764F}" type="datetimeFigureOut">
              <a:rPr lang="en-US" smtClean="0"/>
              <a:t>2/23/2022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773B7-31B7-4AF1-8BE1-11EFF239FAF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0343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D888C9-74F0-43CA-AE75-C213BB52764F}" type="datetimeFigureOut">
              <a:rPr lang="en-US" smtClean="0"/>
              <a:t>2/23/2022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773B7-31B7-4AF1-8BE1-11EFF239FAF8}" type="slidenum">
              <a:rPr lang="en-US" smtClean="0"/>
              <a:t>‹#›</a:t>
            </a:fld>
            <a:endParaRPr lang="en-US"/>
          </a:p>
        </p:txBody>
      </p:sp>
    </p:spTree>
    <p:extLst>
      <p:ext uri="{BB962C8B-B14F-4D97-AF65-F5344CB8AC3E}">
        <p14:creationId xmlns:p14="http://schemas.microsoft.com/office/powerpoint/2010/main" val="2153668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D888C9-74F0-43CA-AE75-C213BB52764F}" type="datetimeFigureOut">
              <a:rPr lang="en-US" smtClean="0"/>
              <a:t>2/23/2022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773B7-31B7-4AF1-8BE1-11EFF239FAF8}" type="slidenum">
              <a:rPr lang="en-US" smtClean="0"/>
              <a:t>‹#›</a:t>
            </a:fld>
            <a:endParaRPr lang="en-US"/>
          </a:p>
        </p:txBody>
      </p:sp>
    </p:spTree>
    <p:extLst>
      <p:ext uri="{BB962C8B-B14F-4D97-AF65-F5344CB8AC3E}">
        <p14:creationId xmlns:p14="http://schemas.microsoft.com/office/powerpoint/2010/main" val="649119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D888C9-74F0-43CA-AE75-C213BB52764F}" type="datetimeFigureOut">
              <a:rPr lang="en-US" smtClean="0"/>
              <a:t>2/23/2022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773B7-31B7-4AF1-8BE1-11EFF239FAF8}" type="slidenum">
              <a:rPr lang="en-US" smtClean="0"/>
              <a:t>‹#›</a:t>
            </a:fld>
            <a:endParaRPr lang="en-US"/>
          </a:p>
        </p:txBody>
      </p:sp>
    </p:spTree>
    <p:extLst>
      <p:ext uri="{BB962C8B-B14F-4D97-AF65-F5344CB8AC3E}">
        <p14:creationId xmlns:p14="http://schemas.microsoft.com/office/powerpoint/2010/main" val="2064182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D888C9-74F0-43CA-AE75-C213BB52764F}" type="datetimeFigureOut">
              <a:rPr lang="en-US" smtClean="0"/>
              <a:t>2/23/2022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773B7-31B7-4AF1-8BE1-11EFF239FAF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6824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ED888C9-74F0-43CA-AE75-C213BB52764F}" type="datetimeFigureOut">
              <a:rPr lang="en-US" smtClean="0"/>
              <a:t>2/23/2022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D773B7-31B7-4AF1-8BE1-11EFF239FAF8}" type="slidenum">
              <a:rPr lang="en-US" smtClean="0"/>
              <a:t>‹#›</a:t>
            </a:fld>
            <a:endParaRPr lang="en-US"/>
          </a:p>
        </p:txBody>
      </p:sp>
    </p:spTree>
    <p:extLst>
      <p:ext uri="{BB962C8B-B14F-4D97-AF65-F5344CB8AC3E}">
        <p14:creationId xmlns:p14="http://schemas.microsoft.com/office/powerpoint/2010/main" val="1572138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ED888C9-74F0-43CA-AE75-C213BB52764F}" type="datetimeFigureOut">
              <a:rPr lang="en-US" smtClean="0"/>
              <a:t>2/23/2022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D773B7-31B7-4AF1-8BE1-11EFF239FAF8}" type="slidenum">
              <a:rPr lang="en-US" smtClean="0"/>
              <a:t>‹#›</a:t>
            </a:fld>
            <a:endParaRPr lang="en-US"/>
          </a:p>
        </p:txBody>
      </p:sp>
    </p:spTree>
    <p:extLst>
      <p:ext uri="{BB962C8B-B14F-4D97-AF65-F5344CB8AC3E}">
        <p14:creationId xmlns:p14="http://schemas.microsoft.com/office/powerpoint/2010/main" val="3523621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ED888C9-74F0-43CA-AE75-C213BB52764F}" type="datetimeFigureOut">
              <a:rPr lang="en-US" smtClean="0"/>
              <a:t>2/23/2022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D773B7-31B7-4AF1-8BE1-11EFF239FAF8}" type="slidenum">
              <a:rPr lang="en-US" smtClean="0"/>
              <a:t>‹#›</a:t>
            </a:fld>
            <a:endParaRPr lang="en-US"/>
          </a:p>
        </p:txBody>
      </p:sp>
    </p:spTree>
    <p:extLst>
      <p:ext uri="{BB962C8B-B14F-4D97-AF65-F5344CB8AC3E}">
        <p14:creationId xmlns:p14="http://schemas.microsoft.com/office/powerpoint/2010/main" val="3650704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ED888C9-74F0-43CA-AE75-C213BB52764F}" type="datetimeFigureOut">
              <a:rPr lang="en-US" smtClean="0"/>
              <a:t>2/23/2022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9ED773B7-31B7-4AF1-8BE1-11EFF239FAF8}" type="slidenum">
              <a:rPr lang="en-US" smtClean="0"/>
              <a:t>‹#›</a:t>
            </a:fld>
            <a:endParaRPr lang="en-US"/>
          </a:p>
        </p:txBody>
      </p:sp>
    </p:spTree>
    <p:extLst>
      <p:ext uri="{BB962C8B-B14F-4D97-AF65-F5344CB8AC3E}">
        <p14:creationId xmlns:p14="http://schemas.microsoft.com/office/powerpoint/2010/main" val="3568854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ED888C9-74F0-43CA-AE75-C213BB52764F}" type="datetimeFigureOut">
              <a:rPr lang="en-US" smtClean="0"/>
              <a:t>2/23/2022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ED773B7-31B7-4AF1-8BE1-11EFF239FAF8}" type="slidenum">
              <a:rPr lang="en-US" smtClean="0"/>
              <a:t>‹#›</a:t>
            </a:fld>
            <a:endParaRPr lang="en-US"/>
          </a:p>
        </p:txBody>
      </p:sp>
    </p:spTree>
    <p:extLst>
      <p:ext uri="{BB962C8B-B14F-4D97-AF65-F5344CB8AC3E}">
        <p14:creationId xmlns:p14="http://schemas.microsoft.com/office/powerpoint/2010/main" val="3876270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D888C9-74F0-43CA-AE75-C213BB52764F}" type="datetimeFigureOut">
              <a:rPr lang="en-US" smtClean="0"/>
              <a:t>2/23/2022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D773B7-31B7-4AF1-8BE1-11EFF239FAF8}" type="slidenum">
              <a:rPr lang="en-US" smtClean="0"/>
              <a:t>‹#›</a:t>
            </a:fld>
            <a:endParaRPr lang="en-US"/>
          </a:p>
        </p:txBody>
      </p:sp>
    </p:spTree>
    <p:extLst>
      <p:ext uri="{BB962C8B-B14F-4D97-AF65-F5344CB8AC3E}">
        <p14:creationId xmlns:p14="http://schemas.microsoft.com/office/powerpoint/2010/main" val="4116238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ED888C9-74F0-43CA-AE75-C213BB52764F}" type="datetimeFigureOut">
              <a:rPr lang="en-US" smtClean="0"/>
              <a:t>2/23/2022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ED773B7-31B7-4AF1-8BE1-11EFF239FAF8}"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4969982"/>
      </p:ext>
    </p:extLst>
  </p:cSld>
  <p:clrMap bg1="lt1" tx1="dk1" bg2="lt2" tx2="dk2" accent1="accent1" accent2="accent2" accent3="accent3" accent4="accent4" accent5="accent5" accent6="accent6" hlink="hlink" folHlink="folHlink"/>
  <p:sldLayoutIdLst>
    <p:sldLayoutId id="2147484581" r:id="rId1"/>
    <p:sldLayoutId id="2147484582" r:id="rId2"/>
    <p:sldLayoutId id="2147484583" r:id="rId3"/>
    <p:sldLayoutId id="2147484584" r:id="rId4"/>
    <p:sldLayoutId id="2147484585" r:id="rId5"/>
    <p:sldLayoutId id="2147484586" r:id="rId6"/>
    <p:sldLayoutId id="2147484587" r:id="rId7"/>
    <p:sldLayoutId id="2147484588" r:id="rId8"/>
    <p:sldLayoutId id="2147484589" r:id="rId9"/>
    <p:sldLayoutId id="2147484590" r:id="rId10"/>
    <p:sldLayoutId id="214748459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hyperlink" Target="https://www.justice.gov/ovw/resources-applicants" TargetMode="External"/><Relationship Id="rId7" Type="http://schemas.openxmlformats.org/officeDocument/2006/relationships/hyperlink" Target="https://www.justice.gov/ovw/open-solicitations"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s://www.justice.gov/ovw/page/file/1228061/download" TargetMode="External"/><Relationship Id="rId5" Type="http://schemas.openxmlformats.org/officeDocument/2006/relationships/hyperlink" Target="https://www.ecfr.gov/cgi-bin/text-idx?node=2:1.1.2.2.1" TargetMode="External"/><Relationship Id="rId4" Type="http://schemas.openxmlformats.org/officeDocument/2006/relationships/hyperlink" Target="https://justicegrants.usdoj.gov/sites/g/files/xyckuh296/files/media/document/jarg-appln-submission.pdf"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justicegrants.usdoj.gov/training/training-virtual-sessions#Application_Mechanics" TargetMode="External"/><Relationship Id="rId3" Type="http://schemas.openxmlformats.org/officeDocument/2006/relationships/hyperlink" Target="https://www.justice.gov/ovw/open-solicitations" TargetMode="External"/><Relationship Id="rId7" Type="http://schemas.openxmlformats.org/officeDocument/2006/relationships/hyperlink" Target="https://www.justice.gov/ovw/resources-applicant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www.justice.gov/ovw/how-apply" TargetMode="External"/><Relationship Id="rId5" Type="http://schemas.openxmlformats.org/officeDocument/2006/relationships/hyperlink" Target="http://www.justicegrants.gov/" TargetMode="External"/><Relationship Id="rId4" Type="http://schemas.openxmlformats.org/officeDocument/2006/relationships/hyperlink" Target="http://www.grants.gov/"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mailto:OVW.GFMD@usdoj.gov"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hyperlink" Target="https://www.justice.gov/ovw/resources-applicants" TargetMode="External"/><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hyperlink" Target="mailto:OVW.JustGrantsSupport@usdoj.gov"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hyperlink" Target="mailto:OVW.GFMD@usdoj.gov" TargetMode="External"/><Relationship Id="rId3" Type="http://schemas.openxmlformats.org/officeDocument/2006/relationships/hyperlink" Target="mailto:OVW.TribalAffairs@usdoj.gov" TargetMode="External"/><Relationship Id="rId7" Type="http://schemas.openxmlformats.org/officeDocument/2006/relationships/hyperlink" Target="tel:+1%20202-235-7900,,207061783# "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 Id="rId6" Type="http://schemas.openxmlformats.org/officeDocument/2006/relationships/hyperlink" Target="https://gov.teams.microsoft.us/l/meetup-join/19%3agcch%3ameeting_980f5d742c67407ca68b3375ea44f88a%40thread.v2/0?context=%7b%22Tid%22%3a%2215ef12a1-af58-44c4-b029-712fc0605570%22%2c%22Oid%22%3a%22562b16f1-292b-45c8-8ed7-d61eb3b8eb6c%22%7d" TargetMode="External"/><Relationship Id="rId5" Type="http://schemas.openxmlformats.org/officeDocument/2006/relationships/hyperlink" Target="mailto:OVW.JustGrantsSupport@usdoj.gov" TargetMode="External"/><Relationship Id="rId4" Type="http://schemas.openxmlformats.org/officeDocument/2006/relationships/hyperlink" Target="mailto:support@grants.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justice.gov/ovw/resources-applicant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99000"/>
                <a:satMod val="140000"/>
              </a:schemeClr>
            </a:gs>
            <a:gs pos="65000">
              <a:schemeClr val="bg2">
                <a:tint val="100000"/>
                <a:shade val="80000"/>
                <a:satMod val="130000"/>
              </a:schemeClr>
            </a:gs>
            <a:gs pos="100000">
              <a:schemeClr val="bg2">
                <a:tint val="100000"/>
                <a:shade val="48000"/>
                <a:satMod val="120000"/>
              </a:schemeClr>
            </a:gs>
          </a:gsLst>
          <a:lin ang="162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3892168"/>
          </a:xfrm>
        </p:spPr>
        <p:txBody>
          <a:bodyPr>
            <a:normAutofit/>
          </a:bodyPr>
          <a:lstStyle/>
          <a:p>
            <a:pPr eaLnBrk="1" fontAlgn="auto" hangingPunct="1">
              <a:spcAft>
                <a:spcPts val="0"/>
              </a:spcAft>
              <a:defRPr/>
            </a:pPr>
            <a:r>
              <a:rPr lang="en-US" sz="4400" dirty="0">
                <a:solidFill>
                  <a:srgbClr val="FFFFFF"/>
                </a:solidFill>
              </a:rPr>
              <a:t>OVW FY 2022</a:t>
            </a:r>
            <a:br>
              <a:rPr lang="en-US" sz="4400" b="1" dirty="0">
                <a:solidFill>
                  <a:srgbClr val="FFFFFF"/>
                </a:solidFill>
              </a:rPr>
            </a:br>
            <a:r>
              <a:rPr lang="en-US" sz="4400" dirty="0">
                <a:solidFill>
                  <a:srgbClr val="FFFFFF"/>
                </a:solidFill>
              </a:rPr>
              <a:t>Grants to Tribal Governments to Exercise Special Domestic Violence Criminal Jurisdiction </a:t>
            </a:r>
            <a:br>
              <a:rPr lang="en-US" sz="4400" dirty="0">
                <a:solidFill>
                  <a:srgbClr val="FFFFFF"/>
                </a:solidFill>
              </a:rPr>
            </a:br>
            <a:r>
              <a:rPr lang="en-US" sz="4400" dirty="0">
                <a:solidFill>
                  <a:srgbClr val="FFFFFF"/>
                </a:solidFill>
              </a:rPr>
              <a:t>(Tribal Jurisdiction Program)</a:t>
            </a:r>
            <a:br>
              <a:rPr lang="en-US" sz="4400" dirty="0">
                <a:solidFill>
                  <a:srgbClr val="FFFFFF"/>
                </a:solidFill>
              </a:rPr>
            </a:br>
            <a:endParaRPr lang="en-US" sz="4400" b="1" dirty="0">
              <a:solidFill>
                <a:srgbClr val="FFFFFF"/>
              </a:solidFill>
            </a:endParaRPr>
          </a:p>
        </p:txBody>
      </p:sp>
      <p:sp>
        <p:nvSpPr>
          <p:cNvPr id="3" name="Subtitle 2"/>
          <p:cNvSpPr>
            <a:spLocks noGrp="1"/>
          </p:cNvSpPr>
          <p:nvPr>
            <p:ph type="subTitle" idx="1"/>
          </p:nvPr>
        </p:nvSpPr>
        <p:spPr>
          <a:xfrm>
            <a:off x="1100051" y="5225240"/>
            <a:ext cx="10058400" cy="1143000"/>
          </a:xfrm>
        </p:spPr>
        <p:txBody>
          <a:bodyPr rtlCol="0">
            <a:normAutofit/>
          </a:bodyPr>
          <a:lstStyle/>
          <a:p>
            <a:pPr eaLnBrk="1" fontAlgn="auto" hangingPunct="1">
              <a:defRPr/>
            </a:pPr>
            <a:r>
              <a:rPr lang="en-US">
                <a:solidFill>
                  <a:srgbClr val="FFFFFF"/>
                </a:solidFill>
              </a:rPr>
              <a:t>Pre-Application Information Session</a:t>
            </a:r>
          </a:p>
        </p:txBody>
      </p:sp>
    </p:spTree>
    <p:extLst>
      <p:ext uri="{BB962C8B-B14F-4D97-AF65-F5344CB8AC3E}">
        <p14:creationId xmlns:p14="http://schemas.microsoft.com/office/powerpoint/2010/main" val="2713822113"/>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00" y="341811"/>
            <a:ext cx="12001499" cy="1249680"/>
          </a:xfrm>
        </p:spPr>
        <p:txBody>
          <a:bodyPr>
            <a:normAutofit fontScale="90000"/>
          </a:bodyPr>
          <a:lstStyle/>
          <a:p>
            <a:r>
              <a:rPr lang="en-US" dirty="0"/>
              <a:t>Application Contents</a:t>
            </a:r>
            <a:br>
              <a:rPr lang="en-US" dirty="0"/>
            </a:br>
            <a:r>
              <a:rPr lang="en-US" sz="1800" dirty="0"/>
              <a:t>Items in </a:t>
            </a:r>
            <a:r>
              <a:rPr lang="en-US" sz="1800" b="1" dirty="0">
                <a:solidFill>
                  <a:schemeClr val="accent1"/>
                </a:solidFill>
              </a:rPr>
              <a:t>Blue </a:t>
            </a:r>
            <a:r>
              <a:rPr lang="en-US" sz="1800" dirty="0">
                <a:solidFill>
                  <a:schemeClr val="tx1"/>
                </a:solidFill>
              </a:rPr>
              <a:t>will be submitted as web-based forms during the on-line application processes. </a:t>
            </a:r>
            <a:br>
              <a:rPr lang="en-US" sz="1800" dirty="0">
                <a:solidFill>
                  <a:schemeClr val="tx1"/>
                </a:solidFill>
              </a:rPr>
            </a:br>
            <a:r>
              <a:rPr lang="en-US" sz="1800" dirty="0">
                <a:solidFill>
                  <a:schemeClr val="tx1"/>
                </a:solidFill>
              </a:rPr>
              <a:t>Items in </a:t>
            </a:r>
            <a:r>
              <a:rPr lang="en-US" sz="1800" b="1" dirty="0">
                <a:solidFill>
                  <a:srgbClr val="7030A0"/>
                </a:solidFill>
              </a:rPr>
              <a:t>Purple</a:t>
            </a:r>
            <a:r>
              <a:rPr lang="en-US" sz="1800" dirty="0">
                <a:solidFill>
                  <a:srgbClr val="7030A0"/>
                </a:solidFill>
              </a:rPr>
              <a:t> </a:t>
            </a:r>
            <a:r>
              <a:rPr lang="en-US" sz="1800" dirty="0">
                <a:solidFill>
                  <a:schemeClr val="tx1"/>
                </a:solidFill>
              </a:rPr>
              <a:t> use data in Grants.gov to pre-populate web-based forms in </a:t>
            </a:r>
            <a:r>
              <a:rPr lang="en-US" sz="1800" dirty="0" err="1">
                <a:solidFill>
                  <a:schemeClr val="tx1"/>
                </a:solidFill>
              </a:rPr>
              <a:t>JustGrants</a:t>
            </a:r>
            <a:r>
              <a:rPr lang="en-US" sz="1800" dirty="0">
                <a:solidFill>
                  <a:schemeClr val="tx1"/>
                </a:solidFill>
              </a:rPr>
              <a:t>. Applicants will need to confirm the data is correct before submitting.</a:t>
            </a:r>
            <a:br>
              <a:rPr lang="en-US" sz="1800" dirty="0">
                <a:solidFill>
                  <a:schemeClr val="tx1"/>
                </a:solidFill>
              </a:rPr>
            </a:br>
            <a:r>
              <a:rPr lang="en-US" sz="1800" dirty="0">
                <a:solidFill>
                  <a:schemeClr val="tx1"/>
                </a:solidFill>
              </a:rPr>
              <a:t>Items in </a:t>
            </a:r>
            <a:r>
              <a:rPr lang="en-US" sz="1800" b="1" dirty="0">
                <a:solidFill>
                  <a:srgbClr val="FF6600"/>
                </a:solidFill>
              </a:rPr>
              <a:t>Orange</a:t>
            </a:r>
            <a:r>
              <a:rPr lang="en-US" sz="1800" dirty="0">
                <a:solidFill>
                  <a:schemeClr val="tx1"/>
                </a:solidFill>
              </a:rPr>
              <a:t> must be prepared external to Grants.gov and JustGrants then uploaded as an attachment during JustGrants application submission.</a:t>
            </a:r>
            <a:endParaRPr lang="en-US" sz="1800" dirty="0"/>
          </a:p>
        </p:txBody>
      </p:sp>
      <p:graphicFrame>
        <p:nvGraphicFramePr>
          <p:cNvPr id="5" name="Diagram 4"/>
          <p:cNvGraphicFramePr/>
          <p:nvPr>
            <p:extLst>
              <p:ext uri="{D42A27DB-BD31-4B8C-83A1-F6EECF244321}">
                <p14:modId xmlns:p14="http://schemas.microsoft.com/office/powerpoint/2010/main" val="1121538156"/>
              </p:ext>
            </p:extLst>
          </p:nvPr>
        </p:nvGraphicFramePr>
        <p:xfrm>
          <a:off x="235795" y="1591491"/>
          <a:ext cx="11707707" cy="48630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15314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Components - Walkthrough</a:t>
            </a:r>
          </a:p>
        </p:txBody>
      </p:sp>
      <p:sp>
        <p:nvSpPr>
          <p:cNvPr id="3" name="Text Placeholder 2"/>
          <p:cNvSpPr>
            <a:spLocks noGrp="1"/>
          </p:cNvSpPr>
          <p:nvPr>
            <p:ph type="body" idx="1"/>
          </p:nvPr>
        </p:nvSpPr>
        <p:spPr>
          <a:solidFill>
            <a:schemeClr val="accent3">
              <a:lumMod val="20000"/>
              <a:lumOff val="80000"/>
            </a:schemeClr>
          </a:solidFill>
          <a:ln>
            <a:solidFill>
              <a:schemeClr val="accent3"/>
            </a:solidFill>
          </a:ln>
        </p:spPr>
        <p:txBody>
          <a:bodyPr>
            <a:normAutofit fontScale="92500" lnSpcReduction="20000"/>
          </a:bodyPr>
          <a:lstStyle/>
          <a:p>
            <a:r>
              <a:rPr lang="en-US" b="1" dirty="0">
                <a:solidFill>
                  <a:schemeClr val="accent1"/>
                </a:solidFill>
              </a:rPr>
              <a:t>Grants.gov SF-424 and SF-LLL – Online forms</a:t>
            </a:r>
          </a:p>
        </p:txBody>
      </p:sp>
      <p:sp>
        <p:nvSpPr>
          <p:cNvPr id="4" name="Content Placeholder 3"/>
          <p:cNvSpPr>
            <a:spLocks noGrp="1"/>
          </p:cNvSpPr>
          <p:nvPr>
            <p:ph sz="half" idx="2"/>
          </p:nvPr>
        </p:nvSpPr>
        <p:spPr>
          <a:xfrm>
            <a:off x="1097280" y="2582335"/>
            <a:ext cx="4937760" cy="3513666"/>
          </a:xfrm>
          <a:ln>
            <a:solidFill>
              <a:schemeClr val="accent1"/>
            </a:solidFill>
          </a:ln>
        </p:spPr>
        <p:txBody>
          <a:bodyPr>
            <a:normAutofit/>
          </a:bodyPr>
          <a:lstStyle/>
          <a:p>
            <a:pPr marL="228600" indent="-228600">
              <a:buFont typeface="Wingdings" panose="05000000000000000000" pitchFamily="2" charset="2"/>
              <a:buChar char="Ø"/>
            </a:pPr>
            <a:r>
              <a:rPr lang="en-US" dirty="0"/>
              <a:t>Review page 9 of the solicitation for detailed instructions.</a:t>
            </a:r>
          </a:p>
          <a:p>
            <a:pPr marL="228600" indent="-228600">
              <a:buFont typeface="Wingdings" panose="05000000000000000000" pitchFamily="2" charset="2"/>
              <a:buChar char="Ø"/>
            </a:pPr>
            <a:r>
              <a:rPr lang="en-US" dirty="0"/>
              <a:t>The amount entered in “Estimated Funding” should match the amount of federal funding requested in the budget section of the application. </a:t>
            </a:r>
          </a:p>
          <a:p>
            <a:pPr marL="228600" indent="-228600">
              <a:buFont typeface="Wingdings" panose="05000000000000000000" pitchFamily="2" charset="2"/>
              <a:buChar char="Ø"/>
            </a:pPr>
            <a:r>
              <a:rPr lang="en-US" dirty="0"/>
              <a:t>The person listed as </a:t>
            </a:r>
            <a:r>
              <a:rPr lang="en-US" b="1" dirty="0">
                <a:solidFill>
                  <a:schemeClr val="accent2"/>
                </a:solidFill>
              </a:rPr>
              <a:t>“Authorized Representative” </a:t>
            </a:r>
            <a:r>
              <a:rPr lang="en-US" dirty="0"/>
              <a:t>must be an individual that has the authority to accept grant awards on behalf of the tribe. </a:t>
            </a:r>
          </a:p>
        </p:txBody>
      </p:sp>
      <p:sp>
        <p:nvSpPr>
          <p:cNvPr id="5" name="Text Placeholder 4"/>
          <p:cNvSpPr>
            <a:spLocks noGrp="1"/>
          </p:cNvSpPr>
          <p:nvPr>
            <p:ph type="body" sz="quarter" idx="3"/>
          </p:nvPr>
        </p:nvSpPr>
        <p:spPr>
          <a:solidFill>
            <a:schemeClr val="accent3">
              <a:lumMod val="20000"/>
              <a:lumOff val="80000"/>
            </a:schemeClr>
          </a:solidFill>
          <a:ln>
            <a:solidFill>
              <a:schemeClr val="accent3"/>
            </a:solidFill>
          </a:ln>
        </p:spPr>
        <p:txBody>
          <a:bodyPr>
            <a:normAutofit fontScale="92500" lnSpcReduction="20000"/>
          </a:bodyPr>
          <a:lstStyle/>
          <a:p>
            <a:r>
              <a:rPr lang="en-US" b="1" dirty="0" err="1">
                <a:solidFill>
                  <a:srgbClr val="7030A0"/>
                </a:solidFill>
              </a:rPr>
              <a:t>Justgrants</a:t>
            </a:r>
            <a:r>
              <a:rPr lang="en-US" b="1" dirty="0">
                <a:solidFill>
                  <a:srgbClr val="7030A0"/>
                </a:solidFill>
              </a:rPr>
              <a:t> 424 and general agency information – Pre-Populated On-line form</a:t>
            </a:r>
          </a:p>
        </p:txBody>
      </p:sp>
      <p:sp>
        <p:nvSpPr>
          <p:cNvPr id="6" name="Content Placeholder 5"/>
          <p:cNvSpPr>
            <a:spLocks noGrp="1"/>
          </p:cNvSpPr>
          <p:nvPr>
            <p:ph sz="quarter" idx="4"/>
          </p:nvPr>
        </p:nvSpPr>
        <p:spPr>
          <a:xfrm>
            <a:off x="6217920" y="2582334"/>
            <a:ext cx="4937760" cy="3513667"/>
          </a:xfrm>
          <a:ln>
            <a:solidFill>
              <a:schemeClr val="accent3"/>
            </a:solidFill>
          </a:ln>
        </p:spPr>
        <p:txBody>
          <a:bodyPr>
            <a:normAutofit/>
          </a:bodyPr>
          <a:lstStyle/>
          <a:p>
            <a:pPr marL="233363" indent="-233363">
              <a:buFont typeface="Wingdings" panose="05000000000000000000" pitchFamily="2" charset="2"/>
              <a:buChar char="Ø"/>
            </a:pPr>
            <a:r>
              <a:rPr lang="en-US" dirty="0"/>
              <a:t>Pre-populated web-based forms utilizing data entered in </a:t>
            </a:r>
            <a:r>
              <a:rPr lang="en-US" dirty="0" err="1"/>
              <a:t>Grants.Gov</a:t>
            </a:r>
            <a:r>
              <a:rPr lang="en-US" dirty="0"/>
              <a:t> during the first step of the application process.</a:t>
            </a:r>
          </a:p>
          <a:p>
            <a:pPr marL="233363" indent="-233363">
              <a:buFont typeface="Wingdings" panose="05000000000000000000" pitchFamily="2" charset="2"/>
              <a:buChar char="Ø"/>
            </a:pPr>
            <a:r>
              <a:rPr lang="en-US" dirty="0"/>
              <a:t>Will need to add some additional information and confirm the accuracy of the data prior to submitting</a:t>
            </a:r>
          </a:p>
        </p:txBody>
      </p:sp>
    </p:spTree>
    <p:extLst>
      <p:ext uri="{BB962C8B-B14F-4D97-AF65-F5344CB8AC3E}">
        <p14:creationId xmlns:p14="http://schemas.microsoft.com/office/powerpoint/2010/main" val="23031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Preparation – General Tips</a:t>
            </a:r>
          </a:p>
        </p:txBody>
      </p:sp>
      <p:sp>
        <p:nvSpPr>
          <p:cNvPr id="6" name="Content Placeholder 5"/>
          <p:cNvSpPr>
            <a:spLocks noGrp="1"/>
          </p:cNvSpPr>
          <p:nvPr>
            <p:ph sz="quarter" idx="4"/>
          </p:nvPr>
        </p:nvSpPr>
        <p:spPr>
          <a:xfrm>
            <a:off x="1097280" y="1913859"/>
            <a:ext cx="10058400" cy="4307645"/>
          </a:xfrm>
          <a:ln>
            <a:solidFill>
              <a:schemeClr val="accent3"/>
            </a:solidFill>
          </a:ln>
        </p:spPr>
        <p:txBody>
          <a:bodyPr>
            <a:normAutofit fontScale="85000" lnSpcReduction="20000"/>
          </a:bodyPr>
          <a:lstStyle/>
          <a:p>
            <a:pPr marL="228600" indent="-228600">
              <a:buFont typeface="Wingdings" panose="05000000000000000000" pitchFamily="2" charset="2"/>
              <a:buChar char="Ø"/>
            </a:pPr>
            <a:r>
              <a:rPr lang="en-US" dirty="0">
                <a:solidFill>
                  <a:schemeClr val="tx1"/>
                </a:solidFill>
              </a:rPr>
              <a:t>Attachments must be Microsoft Word (.doc), PDF files (.pdf), or Text Document (.txt) </a:t>
            </a:r>
          </a:p>
          <a:p>
            <a:pPr marL="228600" indent="-228600">
              <a:buFont typeface="Wingdings" panose="05000000000000000000" pitchFamily="2" charset="2"/>
              <a:buChar char="Ø"/>
            </a:pPr>
            <a:r>
              <a:rPr lang="en-US" dirty="0"/>
              <a:t>Use the Sample Templates. Forms, Headings, Sub-headings </a:t>
            </a:r>
          </a:p>
          <a:p>
            <a:pPr marL="228600" indent="-228600">
              <a:buFont typeface="Wingdings" panose="05000000000000000000" pitchFamily="2" charset="2"/>
              <a:buChar char="Ø"/>
            </a:pPr>
            <a:r>
              <a:rPr lang="en-US" dirty="0"/>
              <a:t>Do not combine multiple application components into one file. </a:t>
            </a:r>
          </a:p>
          <a:p>
            <a:pPr marL="228600" indent="-228600">
              <a:buFont typeface="Wingdings" panose="05000000000000000000" pitchFamily="2" charset="2"/>
              <a:buChar char="Ø"/>
            </a:pPr>
            <a:r>
              <a:rPr lang="en-US" dirty="0"/>
              <a:t>Adhere to the Formatting and Technical Requirements on page 9 of the solicitation.</a:t>
            </a:r>
          </a:p>
          <a:p>
            <a:pPr marL="228600" indent="-228600">
              <a:buFont typeface="Wingdings" panose="05000000000000000000" pitchFamily="2" charset="2"/>
              <a:buChar char="Ø"/>
            </a:pPr>
            <a:r>
              <a:rPr lang="en-US" dirty="0"/>
              <a:t>Tables or Charts do not have to be double-spaced but font size should be legible.</a:t>
            </a:r>
          </a:p>
          <a:p>
            <a:pPr marL="228600" indent="-228600">
              <a:buFont typeface="Wingdings" panose="05000000000000000000" pitchFamily="2" charset="2"/>
              <a:buChar char="Ø"/>
            </a:pPr>
            <a:r>
              <a:rPr lang="en-US" dirty="0"/>
              <a:t>“Clean” the text before copy/pasting into JustGrants text boxes.</a:t>
            </a:r>
          </a:p>
          <a:p>
            <a:pPr marL="228600" indent="-228600">
              <a:buFont typeface="Wingdings" panose="05000000000000000000" pitchFamily="2" charset="2"/>
              <a:buChar char="Ø"/>
            </a:pPr>
            <a:r>
              <a:rPr lang="en-US" dirty="0"/>
              <a:t>Use short and descriptive file names.</a:t>
            </a:r>
          </a:p>
          <a:p>
            <a:pPr marL="521208" lvl="1" indent="-228600">
              <a:buFont typeface="Wingdings" panose="05000000000000000000" pitchFamily="2" charset="2"/>
              <a:buChar char="Ø"/>
            </a:pPr>
            <a:r>
              <a:rPr lang="en-US" dirty="0"/>
              <a:t>Examples: </a:t>
            </a:r>
          </a:p>
          <a:p>
            <a:pPr marL="704088" lvl="2" indent="-228600">
              <a:buFont typeface="Wingdings" panose="05000000000000000000" pitchFamily="2" charset="2"/>
              <a:buChar char="Ø"/>
            </a:pPr>
            <a:r>
              <a:rPr lang="en-US" dirty="0"/>
              <a:t>Narrative_xyzTribe.pdf</a:t>
            </a:r>
          </a:p>
          <a:p>
            <a:pPr marL="704088" lvl="2" indent="-228600">
              <a:buFont typeface="Wingdings" panose="05000000000000000000" pitchFamily="2" charset="2"/>
              <a:buChar char="Ø"/>
            </a:pPr>
            <a:r>
              <a:rPr lang="en-US" dirty="0"/>
              <a:t>Current Awards_3.1.2022.doc</a:t>
            </a:r>
          </a:p>
          <a:p>
            <a:pPr marL="704088" lvl="2" indent="-228600">
              <a:buFont typeface="Wingdings" panose="05000000000000000000" pitchFamily="2" charset="2"/>
              <a:buChar char="Ø"/>
            </a:pPr>
            <a:r>
              <a:rPr lang="en-US" dirty="0"/>
              <a:t>Authority_signed.pdf</a:t>
            </a:r>
          </a:p>
          <a:p>
            <a:pPr marL="228600" indent="-228600">
              <a:buFont typeface="Wingdings" panose="05000000000000000000" pitchFamily="2" charset="2"/>
              <a:buChar char="Ø"/>
            </a:pPr>
            <a:r>
              <a:rPr lang="en-US" dirty="0"/>
              <a:t>If you have questions, don’t hesitate to reach-out. </a:t>
            </a:r>
          </a:p>
          <a:p>
            <a:pPr marL="228600" indent="-228600">
              <a:buFont typeface="Wingdings" panose="05000000000000000000" pitchFamily="2" charset="2"/>
              <a:buChar char="Ø"/>
            </a:pPr>
            <a:r>
              <a:rPr lang="en-US" dirty="0"/>
              <a:t>Start the application submission early. </a:t>
            </a:r>
          </a:p>
          <a:p>
            <a:pPr marL="228600" indent="-228600">
              <a:buFont typeface="Wingdings" panose="05000000000000000000" pitchFamily="2" charset="2"/>
              <a:buChar char="Ø"/>
            </a:pPr>
            <a:endParaRPr lang="en-US" dirty="0"/>
          </a:p>
        </p:txBody>
      </p:sp>
    </p:spTree>
    <p:extLst>
      <p:ext uri="{BB962C8B-B14F-4D97-AF65-F5344CB8AC3E}">
        <p14:creationId xmlns:p14="http://schemas.microsoft.com/office/powerpoint/2010/main" val="2732682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Components - Walkthrough</a:t>
            </a:r>
          </a:p>
        </p:txBody>
      </p:sp>
      <p:sp>
        <p:nvSpPr>
          <p:cNvPr id="3" name="Text Placeholder 2"/>
          <p:cNvSpPr>
            <a:spLocks noGrp="1"/>
          </p:cNvSpPr>
          <p:nvPr>
            <p:ph type="body" idx="1"/>
          </p:nvPr>
        </p:nvSpPr>
        <p:spPr>
          <a:xfrm>
            <a:off x="1097279" y="1846052"/>
            <a:ext cx="6366775" cy="736282"/>
          </a:xfrm>
          <a:solidFill>
            <a:schemeClr val="accent3">
              <a:lumMod val="20000"/>
              <a:lumOff val="80000"/>
            </a:schemeClr>
          </a:solidFill>
          <a:ln>
            <a:solidFill>
              <a:schemeClr val="accent3"/>
            </a:solidFill>
          </a:ln>
        </p:spPr>
        <p:txBody>
          <a:bodyPr/>
          <a:lstStyle/>
          <a:p>
            <a:r>
              <a:rPr lang="en-US" b="1" dirty="0">
                <a:solidFill>
                  <a:schemeClr val="accent1"/>
                </a:solidFill>
              </a:rPr>
              <a:t>Proposal Abstract – Text Field in JustGrants</a:t>
            </a:r>
          </a:p>
        </p:txBody>
      </p:sp>
      <p:sp>
        <p:nvSpPr>
          <p:cNvPr id="4" name="Content Placeholder 3"/>
          <p:cNvSpPr>
            <a:spLocks noGrp="1"/>
          </p:cNvSpPr>
          <p:nvPr>
            <p:ph sz="half" idx="2"/>
          </p:nvPr>
        </p:nvSpPr>
        <p:spPr>
          <a:xfrm>
            <a:off x="1097280" y="2582334"/>
            <a:ext cx="6366776" cy="3639171"/>
          </a:xfrm>
          <a:ln>
            <a:solidFill>
              <a:schemeClr val="accent3"/>
            </a:solidFill>
          </a:ln>
        </p:spPr>
        <p:txBody>
          <a:bodyPr>
            <a:normAutofit/>
          </a:bodyPr>
          <a:lstStyle/>
          <a:p>
            <a:pPr marL="228600" indent="-228600">
              <a:buFont typeface="Wingdings" panose="05000000000000000000" pitchFamily="2" charset="2"/>
              <a:buChar char="Ø"/>
            </a:pPr>
            <a:r>
              <a:rPr lang="en-US" dirty="0">
                <a:solidFill>
                  <a:schemeClr val="tx1"/>
                </a:solidFill>
              </a:rPr>
              <a:t>Entered into a text field in JustGrants.  </a:t>
            </a:r>
          </a:p>
          <a:p>
            <a:pPr marL="228600" indent="-228600">
              <a:buFont typeface="Wingdings" panose="05000000000000000000" pitchFamily="2" charset="2"/>
              <a:buChar char="Ø"/>
            </a:pPr>
            <a:r>
              <a:rPr lang="en-US" dirty="0">
                <a:solidFill>
                  <a:schemeClr val="tx1"/>
                </a:solidFill>
              </a:rPr>
              <a:t>Does not have to be double spaced in the text field.</a:t>
            </a:r>
          </a:p>
          <a:p>
            <a:pPr marL="228600" indent="-228600">
              <a:buFont typeface="Wingdings" panose="05000000000000000000" pitchFamily="2" charset="2"/>
              <a:buChar char="Ø"/>
            </a:pPr>
            <a:r>
              <a:rPr lang="en-US" dirty="0"/>
              <a:t>Summary of the proposed project</a:t>
            </a:r>
          </a:p>
          <a:p>
            <a:pPr marL="228600" indent="-228600">
              <a:buFont typeface="Wingdings" panose="05000000000000000000" pitchFamily="2" charset="2"/>
              <a:buChar char="Ø"/>
            </a:pPr>
            <a:r>
              <a:rPr lang="en-US" dirty="0"/>
              <a:t>Do not summarize past accomplishments in this section. </a:t>
            </a:r>
          </a:p>
          <a:p>
            <a:pPr marL="228600" indent="-228600">
              <a:buFont typeface="Wingdings" panose="05000000000000000000" pitchFamily="2" charset="2"/>
              <a:buChar char="Ø"/>
            </a:pPr>
            <a:r>
              <a:rPr lang="en-US" sz="2400" b="1" dirty="0">
                <a:solidFill>
                  <a:srgbClr val="FF6600"/>
                </a:solidFill>
              </a:rPr>
              <a:t>TIP: Template language is provided in the solicitation. </a:t>
            </a:r>
          </a:p>
          <a:p>
            <a:pPr marL="521208" lvl="1" indent="-228600">
              <a:buFont typeface="Wingdings" panose="05000000000000000000" pitchFamily="2" charset="2"/>
              <a:buChar char="Ø"/>
            </a:pPr>
            <a:r>
              <a:rPr lang="en-US" dirty="0">
                <a:solidFill>
                  <a:schemeClr val="tx1"/>
                </a:solidFill>
              </a:rPr>
              <a:t>Just replace the text between the &lt; and &gt; with your information and the abstract is ready to copy/paste into the text field in JustGrants.</a:t>
            </a:r>
          </a:p>
        </p:txBody>
      </p:sp>
      <p:pic>
        <p:nvPicPr>
          <p:cNvPr id="12" name="Picture 11">
            <a:extLst>
              <a:ext uri="{FF2B5EF4-FFF2-40B4-BE49-F238E27FC236}">
                <a16:creationId xmlns:a16="http://schemas.microsoft.com/office/drawing/2014/main" id="{EB30EFE5-FC87-4CCD-8F92-25DA0C0E78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850585">
            <a:off x="7699771" y="1882706"/>
            <a:ext cx="3906059" cy="3920178"/>
          </a:xfrm>
          <a:prstGeom prst="rect">
            <a:avLst/>
          </a:prstGeom>
        </p:spPr>
      </p:pic>
    </p:spTree>
    <p:extLst>
      <p:ext uri="{BB962C8B-B14F-4D97-AF65-F5344CB8AC3E}">
        <p14:creationId xmlns:p14="http://schemas.microsoft.com/office/powerpoint/2010/main" val="18613847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Components - Walkthrough</a:t>
            </a:r>
          </a:p>
        </p:txBody>
      </p:sp>
      <p:sp>
        <p:nvSpPr>
          <p:cNvPr id="3" name="Text Placeholder 2"/>
          <p:cNvSpPr>
            <a:spLocks noGrp="1"/>
          </p:cNvSpPr>
          <p:nvPr>
            <p:ph type="body" idx="1"/>
          </p:nvPr>
        </p:nvSpPr>
        <p:spPr>
          <a:xfrm>
            <a:off x="1097280" y="1846052"/>
            <a:ext cx="10058400" cy="736282"/>
          </a:xfrm>
          <a:solidFill>
            <a:schemeClr val="accent3">
              <a:lumMod val="20000"/>
              <a:lumOff val="80000"/>
            </a:schemeClr>
          </a:solidFill>
          <a:ln>
            <a:solidFill>
              <a:schemeClr val="accent3"/>
            </a:solidFill>
          </a:ln>
        </p:spPr>
        <p:txBody>
          <a:bodyPr/>
          <a:lstStyle/>
          <a:p>
            <a:r>
              <a:rPr lang="en-US" b="1" dirty="0">
                <a:solidFill>
                  <a:srgbClr val="FF6600"/>
                </a:solidFill>
              </a:rPr>
              <a:t>Proposal Narrative – 80 points total </a:t>
            </a:r>
          </a:p>
        </p:txBody>
      </p:sp>
      <p:sp>
        <p:nvSpPr>
          <p:cNvPr id="4" name="Content Placeholder 3"/>
          <p:cNvSpPr>
            <a:spLocks noGrp="1"/>
          </p:cNvSpPr>
          <p:nvPr>
            <p:ph sz="half" idx="2"/>
          </p:nvPr>
        </p:nvSpPr>
        <p:spPr>
          <a:xfrm>
            <a:off x="1097280" y="2582334"/>
            <a:ext cx="10058400" cy="3639171"/>
          </a:xfrm>
          <a:ln>
            <a:solidFill>
              <a:schemeClr val="accent3"/>
            </a:solidFill>
          </a:ln>
        </p:spPr>
        <p:txBody>
          <a:bodyPr>
            <a:normAutofit lnSpcReduction="10000"/>
          </a:bodyPr>
          <a:lstStyle/>
          <a:p>
            <a:pPr marL="228600" indent="-228600">
              <a:buFont typeface="Wingdings" panose="05000000000000000000" pitchFamily="2" charset="2"/>
              <a:buChar char="Ø"/>
            </a:pPr>
            <a:r>
              <a:rPr lang="en-US" dirty="0">
                <a:solidFill>
                  <a:schemeClr val="tx1"/>
                </a:solidFill>
              </a:rPr>
              <a:t>One document consisting of three sections – Purpose of the Proposal; What Will Be Done; and Who Will Implement. </a:t>
            </a:r>
          </a:p>
          <a:p>
            <a:pPr marL="228600" indent="-228600">
              <a:buFont typeface="Wingdings" panose="05000000000000000000" pitchFamily="2" charset="2"/>
              <a:buChar char="Ø"/>
            </a:pPr>
            <a:r>
              <a:rPr lang="en-US" dirty="0">
                <a:solidFill>
                  <a:schemeClr val="tx1"/>
                </a:solidFill>
              </a:rPr>
              <a:t>Uploaded as an attachment in the Proposal Narrative section of JustGrants.</a:t>
            </a:r>
          </a:p>
          <a:p>
            <a:pPr marL="228600" indent="-228600">
              <a:buFont typeface="Wingdings" panose="05000000000000000000" pitchFamily="2" charset="2"/>
              <a:buChar char="Ø"/>
            </a:pPr>
            <a:r>
              <a:rPr lang="en-US" dirty="0">
                <a:solidFill>
                  <a:schemeClr val="tx1"/>
                </a:solidFill>
              </a:rPr>
              <a:t>20 pages maximum. Peer Reviewers will not read past this page limit.</a:t>
            </a:r>
          </a:p>
          <a:p>
            <a:pPr marL="228600" indent="-228600">
              <a:buFont typeface="Wingdings" panose="05000000000000000000" pitchFamily="2" charset="2"/>
              <a:buChar char="Ø"/>
            </a:pPr>
            <a:r>
              <a:rPr lang="en-US" dirty="0">
                <a:solidFill>
                  <a:schemeClr val="tx1"/>
                </a:solidFill>
              </a:rPr>
              <a:t>Use the Headings and Sub-Headings provided. </a:t>
            </a:r>
          </a:p>
          <a:p>
            <a:pPr marL="228600" indent="-228600">
              <a:buFont typeface="Wingdings" panose="05000000000000000000" pitchFamily="2" charset="2"/>
              <a:buChar char="Ø"/>
            </a:pPr>
            <a:r>
              <a:rPr lang="en-US" dirty="0">
                <a:solidFill>
                  <a:schemeClr val="tx1"/>
                </a:solidFill>
              </a:rPr>
              <a:t>Address each of the questions in the section it appears. </a:t>
            </a:r>
          </a:p>
          <a:p>
            <a:pPr marL="228600" indent="-228600">
              <a:buFont typeface="Wingdings" panose="05000000000000000000" pitchFamily="2" charset="2"/>
              <a:buChar char="Ø"/>
            </a:pPr>
            <a:r>
              <a:rPr lang="en-US" dirty="0">
                <a:solidFill>
                  <a:schemeClr val="tx1"/>
                </a:solidFill>
              </a:rPr>
              <a:t>Tables/Charts are acceptable if it’s easier or clearer to present certain information that way. </a:t>
            </a:r>
          </a:p>
          <a:p>
            <a:pPr marL="228600" indent="-228600">
              <a:buFont typeface="Wingdings" panose="05000000000000000000" pitchFamily="2" charset="2"/>
              <a:buChar char="Ø"/>
            </a:pPr>
            <a:r>
              <a:rPr lang="en-US" dirty="0">
                <a:solidFill>
                  <a:schemeClr val="tx1"/>
                </a:solidFill>
              </a:rPr>
              <a:t>Use local data and anecdotal evidence whenever possible. If data or information is unavailable, state why it is unavailable. </a:t>
            </a:r>
            <a:endParaRPr lang="en-US" dirty="0"/>
          </a:p>
          <a:p>
            <a:pPr marL="228600" indent="-228600">
              <a:buFont typeface="Wingdings" panose="05000000000000000000" pitchFamily="2" charset="2"/>
              <a:buChar char="Ø"/>
            </a:pPr>
            <a:endParaRPr lang="en-US" dirty="0"/>
          </a:p>
        </p:txBody>
      </p:sp>
    </p:spTree>
    <p:extLst>
      <p:ext uri="{BB962C8B-B14F-4D97-AF65-F5344CB8AC3E}">
        <p14:creationId xmlns:p14="http://schemas.microsoft.com/office/powerpoint/2010/main" val="3732129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Components - Walkthrough</a:t>
            </a:r>
          </a:p>
        </p:txBody>
      </p:sp>
      <p:sp>
        <p:nvSpPr>
          <p:cNvPr id="5" name="Text Placeholder 4"/>
          <p:cNvSpPr>
            <a:spLocks noGrp="1"/>
          </p:cNvSpPr>
          <p:nvPr>
            <p:ph type="body" idx="1"/>
          </p:nvPr>
        </p:nvSpPr>
        <p:spPr>
          <a:solidFill>
            <a:schemeClr val="accent3">
              <a:lumMod val="20000"/>
              <a:lumOff val="80000"/>
            </a:schemeClr>
          </a:solidFill>
          <a:ln>
            <a:solidFill>
              <a:schemeClr val="accent3"/>
            </a:solidFill>
          </a:ln>
        </p:spPr>
        <p:txBody>
          <a:bodyPr/>
          <a:lstStyle/>
          <a:p>
            <a:r>
              <a:rPr lang="en-US" b="1" dirty="0">
                <a:solidFill>
                  <a:srgbClr val="FF6600"/>
                </a:solidFill>
              </a:rPr>
              <a:t>Purpose of the Proposal– 30 points</a:t>
            </a:r>
          </a:p>
        </p:txBody>
      </p:sp>
      <p:sp>
        <p:nvSpPr>
          <p:cNvPr id="6" name="Content Placeholder 5"/>
          <p:cNvSpPr>
            <a:spLocks noGrp="1"/>
          </p:cNvSpPr>
          <p:nvPr>
            <p:ph sz="half" idx="2"/>
          </p:nvPr>
        </p:nvSpPr>
        <p:spPr>
          <a:xfrm>
            <a:off x="6217920" y="1846053"/>
            <a:ext cx="4937760" cy="4375452"/>
          </a:xfrm>
          <a:ln>
            <a:solidFill>
              <a:schemeClr val="accent3"/>
            </a:solidFill>
          </a:ln>
        </p:spPr>
        <p:txBody>
          <a:bodyPr>
            <a:normAutofit/>
          </a:bodyPr>
          <a:lstStyle/>
          <a:p>
            <a:pPr marL="228600" indent="-228600">
              <a:buFont typeface="Wingdings" panose="05000000000000000000" pitchFamily="2" charset="2"/>
              <a:buChar char="Ø"/>
            </a:pPr>
            <a:r>
              <a:rPr lang="en-US" dirty="0">
                <a:solidFill>
                  <a:schemeClr val="tx1"/>
                </a:solidFill>
              </a:rPr>
              <a:t>Describe your community – Strengths, Resources, Challenges, and Needs – in the context of preparedness to plan, implement, and exercise SDVCJ. </a:t>
            </a:r>
          </a:p>
          <a:p>
            <a:pPr marL="228600" indent="-228600">
              <a:buFont typeface="Wingdings" panose="05000000000000000000" pitchFamily="2" charset="2"/>
              <a:buChar char="Ø"/>
            </a:pPr>
            <a:r>
              <a:rPr lang="en-US" dirty="0">
                <a:solidFill>
                  <a:schemeClr val="tx1"/>
                </a:solidFill>
              </a:rPr>
              <a:t>Demonstrate an understanding of DV in your community, the current efforts to address it, the gaps, and the need to increase victim safety and recovery and hold offenders accountable.</a:t>
            </a:r>
          </a:p>
          <a:p>
            <a:pPr marL="228600" indent="-228600">
              <a:buFont typeface="Wingdings" panose="05000000000000000000" pitchFamily="2" charset="2"/>
              <a:buChar char="Ø"/>
            </a:pPr>
            <a:r>
              <a:rPr lang="en-US" dirty="0">
                <a:solidFill>
                  <a:schemeClr val="tx1"/>
                </a:solidFill>
              </a:rPr>
              <a:t>Provide a clear understanding of your criminal justice system – where the strengths lay, where the gaps are, etc.</a:t>
            </a:r>
          </a:p>
        </p:txBody>
      </p:sp>
      <p:pic>
        <p:nvPicPr>
          <p:cNvPr id="1028" name="Picture 4" descr="Business Clipart PNG Images | Business Clipart Transparent PNG - Vip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3125" y="2902224"/>
            <a:ext cx="3351627" cy="3351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5755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Components - Walkthrough</a:t>
            </a:r>
          </a:p>
        </p:txBody>
      </p:sp>
      <p:sp>
        <p:nvSpPr>
          <p:cNvPr id="3" name="Text Placeholder 2"/>
          <p:cNvSpPr>
            <a:spLocks noGrp="1"/>
          </p:cNvSpPr>
          <p:nvPr>
            <p:ph type="body" idx="1"/>
          </p:nvPr>
        </p:nvSpPr>
        <p:spPr>
          <a:solidFill>
            <a:schemeClr val="accent3">
              <a:lumMod val="20000"/>
              <a:lumOff val="80000"/>
            </a:schemeClr>
          </a:solidFill>
          <a:ln>
            <a:solidFill>
              <a:schemeClr val="accent3"/>
            </a:solidFill>
          </a:ln>
        </p:spPr>
        <p:txBody>
          <a:bodyPr/>
          <a:lstStyle/>
          <a:p>
            <a:r>
              <a:rPr lang="en-US" b="1" dirty="0">
                <a:solidFill>
                  <a:srgbClr val="FF6600"/>
                </a:solidFill>
              </a:rPr>
              <a:t>What will be done – 40 points</a:t>
            </a:r>
          </a:p>
        </p:txBody>
      </p:sp>
      <p:sp>
        <p:nvSpPr>
          <p:cNvPr id="4" name="Content Placeholder 3"/>
          <p:cNvSpPr>
            <a:spLocks noGrp="1"/>
          </p:cNvSpPr>
          <p:nvPr>
            <p:ph sz="half" idx="2"/>
          </p:nvPr>
        </p:nvSpPr>
        <p:spPr>
          <a:xfrm>
            <a:off x="1097280" y="2582334"/>
            <a:ext cx="4937760" cy="3639171"/>
          </a:xfrm>
          <a:ln>
            <a:solidFill>
              <a:schemeClr val="accent3"/>
            </a:solidFill>
          </a:ln>
        </p:spPr>
        <p:txBody>
          <a:bodyPr>
            <a:normAutofit fontScale="92500" lnSpcReduction="10000"/>
          </a:bodyPr>
          <a:lstStyle/>
          <a:p>
            <a:pPr marL="228600" indent="-228600">
              <a:buFont typeface="Wingdings" panose="05000000000000000000" pitchFamily="2" charset="2"/>
              <a:buChar char="Ø"/>
            </a:pPr>
            <a:r>
              <a:rPr lang="en-US" dirty="0">
                <a:solidFill>
                  <a:schemeClr val="tx1"/>
                </a:solidFill>
              </a:rPr>
              <a:t>Clearly present the project goals, objectives, activities, and timeline.</a:t>
            </a:r>
          </a:p>
          <a:p>
            <a:pPr marL="521208" lvl="1" indent="-228600">
              <a:buFont typeface="Wingdings" panose="05000000000000000000" pitchFamily="2" charset="2"/>
              <a:buChar char="Ø"/>
            </a:pPr>
            <a:r>
              <a:rPr lang="en-US" dirty="0">
                <a:solidFill>
                  <a:schemeClr val="tx1"/>
                </a:solidFill>
              </a:rPr>
              <a:t>Table/Chart format is acceptable. </a:t>
            </a:r>
          </a:p>
          <a:p>
            <a:pPr marL="521208" lvl="1" indent="-228600">
              <a:buFont typeface="Wingdings" panose="05000000000000000000" pitchFamily="2" charset="2"/>
              <a:buChar char="Ø"/>
            </a:pPr>
            <a:r>
              <a:rPr lang="en-US" dirty="0">
                <a:solidFill>
                  <a:schemeClr val="tx1"/>
                </a:solidFill>
              </a:rPr>
              <a:t>Include mandatory program requirements and do not include out-of-scope or unallowable.</a:t>
            </a:r>
          </a:p>
          <a:p>
            <a:pPr marL="521208" lvl="1" indent="-228600">
              <a:buFont typeface="Wingdings" panose="05000000000000000000" pitchFamily="2" charset="2"/>
              <a:buChar char="Ø"/>
            </a:pPr>
            <a:r>
              <a:rPr lang="en-US" dirty="0">
                <a:solidFill>
                  <a:schemeClr val="tx1"/>
                </a:solidFill>
              </a:rPr>
              <a:t>Build in data collection and evaluation. How will you know you are successful? What are your benchmarks?</a:t>
            </a:r>
          </a:p>
          <a:p>
            <a:pPr marL="228600" indent="-228600">
              <a:buFont typeface="Wingdings" panose="05000000000000000000" pitchFamily="2" charset="2"/>
              <a:buChar char="Ø"/>
            </a:pPr>
            <a:r>
              <a:rPr lang="en-US" dirty="0">
                <a:solidFill>
                  <a:schemeClr val="tx1"/>
                </a:solidFill>
              </a:rPr>
              <a:t>Project goals/objectives must be easily linked to: </a:t>
            </a:r>
          </a:p>
          <a:p>
            <a:pPr marL="521208" lvl="1" indent="-228600">
              <a:buFont typeface="Wingdings" panose="05000000000000000000" pitchFamily="2" charset="2"/>
              <a:buChar char="Ø"/>
            </a:pPr>
            <a:r>
              <a:rPr lang="en-US" dirty="0">
                <a:solidFill>
                  <a:schemeClr val="tx1"/>
                </a:solidFill>
              </a:rPr>
              <a:t>One or more of the Purpose Areas (page 5 of the solicitation); and </a:t>
            </a:r>
          </a:p>
          <a:p>
            <a:pPr marL="521208" lvl="1" indent="-228600">
              <a:buFont typeface="Wingdings" panose="05000000000000000000" pitchFamily="2" charset="2"/>
              <a:buChar char="Ø"/>
            </a:pPr>
            <a:r>
              <a:rPr lang="en-US" dirty="0">
                <a:solidFill>
                  <a:schemeClr val="tx1"/>
                </a:solidFill>
              </a:rPr>
              <a:t>Bulleted list of Gaps/Needs from the Purpose of the Proposal section.</a:t>
            </a:r>
          </a:p>
        </p:txBody>
      </p:sp>
      <p:sp>
        <p:nvSpPr>
          <p:cNvPr id="5" name="Text Placeholder 4"/>
          <p:cNvSpPr>
            <a:spLocks noGrp="1"/>
          </p:cNvSpPr>
          <p:nvPr>
            <p:ph type="body" sz="quarter" idx="3"/>
          </p:nvPr>
        </p:nvSpPr>
        <p:spPr>
          <a:solidFill>
            <a:schemeClr val="accent3">
              <a:lumMod val="20000"/>
              <a:lumOff val="80000"/>
            </a:schemeClr>
          </a:solidFill>
          <a:ln>
            <a:solidFill>
              <a:schemeClr val="accent3"/>
            </a:solidFill>
          </a:ln>
        </p:spPr>
        <p:txBody>
          <a:bodyPr/>
          <a:lstStyle/>
          <a:p>
            <a:r>
              <a:rPr lang="en-US" b="1" dirty="0">
                <a:solidFill>
                  <a:srgbClr val="FF6600"/>
                </a:solidFill>
              </a:rPr>
              <a:t>Who will implement – 10 points</a:t>
            </a:r>
          </a:p>
        </p:txBody>
      </p:sp>
      <p:sp>
        <p:nvSpPr>
          <p:cNvPr id="6" name="Content Placeholder 5"/>
          <p:cNvSpPr>
            <a:spLocks noGrp="1"/>
          </p:cNvSpPr>
          <p:nvPr>
            <p:ph sz="quarter" idx="4"/>
          </p:nvPr>
        </p:nvSpPr>
        <p:spPr>
          <a:xfrm>
            <a:off x="6217920" y="2582333"/>
            <a:ext cx="4937760" cy="3639171"/>
          </a:xfrm>
          <a:ln>
            <a:solidFill>
              <a:schemeClr val="accent3"/>
            </a:solidFill>
          </a:ln>
        </p:spPr>
        <p:txBody>
          <a:bodyPr>
            <a:normAutofit fontScale="92500" lnSpcReduction="10000"/>
          </a:bodyPr>
          <a:lstStyle/>
          <a:p>
            <a:pPr marL="228600" indent="-228600">
              <a:buFont typeface="Wingdings" panose="05000000000000000000" pitchFamily="2" charset="2"/>
              <a:buChar char="Ø"/>
            </a:pPr>
            <a:r>
              <a:rPr lang="en-US" dirty="0">
                <a:solidFill>
                  <a:schemeClr val="tx1"/>
                </a:solidFill>
              </a:rPr>
              <a:t>Demonstrate capacity and expertise of project staff and MOU/IMOU partners.</a:t>
            </a:r>
          </a:p>
          <a:p>
            <a:pPr marL="228600" indent="-228600">
              <a:buFont typeface="Wingdings" panose="05000000000000000000" pitchFamily="2" charset="2"/>
              <a:buChar char="Ø"/>
            </a:pPr>
            <a:r>
              <a:rPr lang="en-US" dirty="0">
                <a:solidFill>
                  <a:schemeClr val="tx1"/>
                </a:solidFill>
              </a:rPr>
              <a:t>Identify (by name and position) all required partners, key staff, and consultants that will implement the proposed project. </a:t>
            </a:r>
          </a:p>
          <a:p>
            <a:pPr marL="521208" lvl="1" indent="-228600">
              <a:buFont typeface="Wingdings" panose="05000000000000000000" pitchFamily="2" charset="2"/>
              <a:buChar char="Ø"/>
            </a:pPr>
            <a:r>
              <a:rPr lang="en-US" dirty="0">
                <a:solidFill>
                  <a:schemeClr val="tx1"/>
                </a:solidFill>
              </a:rPr>
              <a:t>Required project partners </a:t>
            </a:r>
          </a:p>
          <a:p>
            <a:pPr marL="521208" lvl="1" indent="-228600">
              <a:buFont typeface="Wingdings" panose="05000000000000000000" pitchFamily="2" charset="2"/>
              <a:buChar char="Ø"/>
            </a:pPr>
            <a:r>
              <a:rPr lang="en-US" dirty="0">
                <a:solidFill>
                  <a:schemeClr val="tx1"/>
                </a:solidFill>
              </a:rPr>
              <a:t>Attach job descriptions</a:t>
            </a:r>
          </a:p>
        </p:txBody>
      </p:sp>
    </p:spTree>
    <p:extLst>
      <p:ext uri="{BB962C8B-B14F-4D97-AF65-F5344CB8AC3E}">
        <p14:creationId xmlns:p14="http://schemas.microsoft.com/office/powerpoint/2010/main" val="1335027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Components - Walkthrough</a:t>
            </a:r>
          </a:p>
        </p:txBody>
      </p:sp>
      <p:sp>
        <p:nvSpPr>
          <p:cNvPr id="3" name="Text Placeholder 2"/>
          <p:cNvSpPr>
            <a:spLocks noGrp="1"/>
          </p:cNvSpPr>
          <p:nvPr>
            <p:ph type="body" idx="1"/>
          </p:nvPr>
        </p:nvSpPr>
        <p:spPr>
          <a:xfrm>
            <a:off x="1097280" y="1846052"/>
            <a:ext cx="10058400" cy="736282"/>
          </a:xfrm>
          <a:solidFill>
            <a:schemeClr val="accent3">
              <a:lumMod val="20000"/>
              <a:lumOff val="80000"/>
            </a:schemeClr>
          </a:solidFill>
          <a:ln>
            <a:solidFill>
              <a:schemeClr val="accent3"/>
            </a:solidFill>
          </a:ln>
        </p:spPr>
        <p:txBody>
          <a:bodyPr/>
          <a:lstStyle/>
          <a:p>
            <a:r>
              <a:rPr lang="en-US" b="1" dirty="0">
                <a:solidFill>
                  <a:srgbClr val="0070C0"/>
                </a:solidFill>
              </a:rPr>
              <a:t>Budget worksheet and Budget narrative – 20 points – Web-based Form in JustGrants</a:t>
            </a:r>
          </a:p>
        </p:txBody>
      </p:sp>
      <p:sp>
        <p:nvSpPr>
          <p:cNvPr id="4" name="Content Placeholder 3"/>
          <p:cNvSpPr>
            <a:spLocks noGrp="1"/>
          </p:cNvSpPr>
          <p:nvPr>
            <p:ph sz="half" idx="2"/>
          </p:nvPr>
        </p:nvSpPr>
        <p:spPr>
          <a:xfrm>
            <a:off x="1097280" y="2582334"/>
            <a:ext cx="10058400" cy="3639171"/>
          </a:xfrm>
          <a:ln>
            <a:solidFill>
              <a:schemeClr val="accent3"/>
            </a:solidFill>
          </a:ln>
        </p:spPr>
        <p:txBody>
          <a:bodyPr>
            <a:normAutofit fontScale="92500" lnSpcReduction="10000"/>
          </a:bodyPr>
          <a:lstStyle/>
          <a:p>
            <a:pPr marL="0" indent="0">
              <a:buNone/>
            </a:pPr>
            <a:r>
              <a:rPr lang="en-US" b="1" dirty="0">
                <a:solidFill>
                  <a:schemeClr val="tx1"/>
                </a:solidFill>
              </a:rPr>
              <a:t>From the Programmatic Perspective:  </a:t>
            </a:r>
          </a:p>
          <a:p>
            <a:pPr marL="578358" lvl="1" indent="-285750">
              <a:buFont typeface="Wingdings" panose="05000000000000000000" pitchFamily="2" charset="2"/>
              <a:buChar char="§"/>
            </a:pPr>
            <a:r>
              <a:rPr lang="en-US" dirty="0">
                <a:solidFill>
                  <a:schemeClr val="tx1"/>
                </a:solidFill>
              </a:rPr>
              <a:t>New: Up to $450,000 for 36 months. Include $30,000 in Travel for OVW T/TA.</a:t>
            </a:r>
          </a:p>
          <a:p>
            <a:pPr marL="578358" lvl="1" indent="-285750">
              <a:buFont typeface="Wingdings" panose="05000000000000000000" pitchFamily="2" charset="2"/>
              <a:buChar char="§"/>
            </a:pPr>
            <a:r>
              <a:rPr lang="en-US" dirty="0">
                <a:solidFill>
                  <a:schemeClr val="tx1"/>
                </a:solidFill>
              </a:rPr>
              <a:t>Continuation: Up to $300,000 for 24 months. Include $15,000 in Travel for OVW T/TA. </a:t>
            </a:r>
          </a:p>
          <a:p>
            <a:pPr marL="228600" indent="-228600">
              <a:buFont typeface="Wingdings" panose="05000000000000000000" pitchFamily="2" charset="2"/>
              <a:buChar char="Ø"/>
            </a:pPr>
            <a:r>
              <a:rPr lang="en-US" dirty="0">
                <a:solidFill>
                  <a:schemeClr val="tx1"/>
                </a:solidFill>
              </a:rPr>
              <a:t>Budget items should be: </a:t>
            </a:r>
          </a:p>
          <a:p>
            <a:pPr marL="578358" lvl="1" indent="-285750">
              <a:buFont typeface="Wingdings" panose="05000000000000000000" pitchFamily="2" charset="2"/>
              <a:buChar char="§"/>
            </a:pPr>
            <a:r>
              <a:rPr lang="en-US" dirty="0">
                <a:solidFill>
                  <a:schemeClr val="tx1"/>
                </a:solidFill>
              </a:rPr>
              <a:t>Clearly linked to one or more of the Project Goals/Objectives/Activities. </a:t>
            </a:r>
          </a:p>
          <a:p>
            <a:pPr marL="578358" lvl="1" indent="-285750">
              <a:buFont typeface="Wingdings" panose="05000000000000000000" pitchFamily="2" charset="2"/>
              <a:buChar char="§"/>
            </a:pPr>
            <a:r>
              <a:rPr lang="en-US" dirty="0">
                <a:solidFill>
                  <a:schemeClr val="tx1"/>
                </a:solidFill>
              </a:rPr>
              <a:t>Reasonable based on the resources needed to implement the project.</a:t>
            </a:r>
          </a:p>
          <a:p>
            <a:pPr marL="578358" lvl="1" indent="-285750">
              <a:buFont typeface="Wingdings" panose="05000000000000000000" pitchFamily="2" charset="2"/>
              <a:buChar char="§"/>
            </a:pPr>
            <a:r>
              <a:rPr lang="en-US" dirty="0">
                <a:solidFill>
                  <a:schemeClr val="tx1"/>
                </a:solidFill>
              </a:rPr>
              <a:t>Not include any unallowable costs. </a:t>
            </a:r>
          </a:p>
          <a:p>
            <a:pPr marL="228600" indent="-228600">
              <a:buFont typeface="Wingdings" panose="05000000000000000000" pitchFamily="2" charset="2"/>
              <a:buChar char="Ø"/>
            </a:pPr>
            <a:r>
              <a:rPr lang="en-US" dirty="0">
                <a:solidFill>
                  <a:schemeClr val="tx1"/>
                </a:solidFill>
              </a:rPr>
              <a:t>Up to 20% of the total project costs for medical care of non-Indian SDVCJ defendants. Up to 3% of the total project costs for internal program evaluation purposes.</a:t>
            </a:r>
          </a:p>
          <a:p>
            <a:pPr marL="228600" indent="-228600">
              <a:buFont typeface="Wingdings" panose="05000000000000000000" pitchFamily="2" charset="2"/>
              <a:buChar char="Ø"/>
            </a:pPr>
            <a:r>
              <a:rPr lang="en-US" dirty="0">
                <a:solidFill>
                  <a:schemeClr val="tx1"/>
                </a:solidFill>
              </a:rPr>
              <a:t>Include funds or describe other resources available to ensure accessibility for individuals with disabilities, Deaf/hard of hearing individuals, and persons with limited English proficiency. </a:t>
            </a:r>
          </a:p>
          <a:p>
            <a:pPr marL="228600" indent="-228600">
              <a:buFont typeface="Wingdings" panose="05000000000000000000" pitchFamily="2" charset="2"/>
              <a:buChar char="Ø"/>
            </a:pPr>
            <a:endParaRPr lang="en-US" dirty="0">
              <a:solidFill>
                <a:schemeClr val="tx1"/>
              </a:solidFill>
            </a:endParaRPr>
          </a:p>
          <a:p>
            <a:pPr marL="228600" indent="-228600">
              <a:buFont typeface="Wingdings" panose="05000000000000000000" pitchFamily="2" charset="2"/>
              <a:buChar char="Ø"/>
            </a:pPr>
            <a:endParaRPr lang="en-US" dirty="0">
              <a:solidFill>
                <a:schemeClr val="tx1"/>
              </a:solidFill>
            </a:endParaRPr>
          </a:p>
          <a:p>
            <a:pPr marL="228600" indent="-228600">
              <a:buFont typeface="Wingdings" panose="05000000000000000000" pitchFamily="2" charset="2"/>
              <a:buChar char="Ø"/>
            </a:pPr>
            <a:endParaRPr lang="en-US" dirty="0"/>
          </a:p>
          <a:p>
            <a:pPr marL="228600" indent="-228600">
              <a:buFont typeface="Wingdings" panose="05000000000000000000" pitchFamily="2" charset="2"/>
              <a:buChar char="Ø"/>
            </a:pPr>
            <a:endParaRPr lang="en-US" dirty="0"/>
          </a:p>
        </p:txBody>
      </p:sp>
    </p:spTree>
    <p:extLst>
      <p:ext uri="{BB962C8B-B14F-4D97-AF65-F5344CB8AC3E}">
        <p14:creationId xmlns:p14="http://schemas.microsoft.com/office/powerpoint/2010/main" val="31311910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Grants Financial Management Division </a:t>
            </a:r>
          </a:p>
        </p:txBody>
      </p:sp>
      <p:sp>
        <p:nvSpPr>
          <p:cNvPr id="3" name="Text Placeholder 2"/>
          <p:cNvSpPr>
            <a:spLocks noGrp="1"/>
          </p:cNvSpPr>
          <p:nvPr>
            <p:ph type="body" idx="1"/>
          </p:nvPr>
        </p:nvSpPr>
        <p:spPr>
          <a:xfrm>
            <a:off x="1097280" y="1846052"/>
            <a:ext cx="10058400" cy="736282"/>
          </a:xfrm>
          <a:solidFill>
            <a:schemeClr val="accent3">
              <a:lumMod val="20000"/>
              <a:lumOff val="80000"/>
            </a:schemeClr>
          </a:solidFill>
          <a:ln>
            <a:solidFill>
              <a:schemeClr val="accent3"/>
            </a:solidFill>
          </a:ln>
        </p:spPr>
        <p:txBody>
          <a:bodyPr>
            <a:normAutofit/>
          </a:bodyPr>
          <a:lstStyle/>
          <a:p>
            <a:r>
              <a:rPr lang="en-US" b="1" dirty="0">
                <a:solidFill>
                  <a:srgbClr val="0070C0"/>
                </a:solidFill>
              </a:rPr>
              <a:t>Data Requested with Application and Pre-Award Risk Assessment –                        Web-Based forms submitted in JustGrants</a:t>
            </a:r>
          </a:p>
        </p:txBody>
      </p:sp>
      <p:sp>
        <p:nvSpPr>
          <p:cNvPr id="4" name="Content Placeholder 3"/>
          <p:cNvSpPr>
            <a:spLocks noGrp="1"/>
          </p:cNvSpPr>
          <p:nvPr>
            <p:ph sz="half" idx="2"/>
          </p:nvPr>
        </p:nvSpPr>
        <p:spPr>
          <a:xfrm>
            <a:off x="1097280" y="2582334"/>
            <a:ext cx="10058400" cy="3940386"/>
          </a:xfrm>
          <a:ln>
            <a:solidFill>
              <a:schemeClr val="accent3"/>
            </a:solidFill>
          </a:ln>
        </p:spPr>
        <p:txBody>
          <a:bodyPr>
            <a:noAutofit/>
          </a:bodyPr>
          <a:lstStyle/>
          <a:p>
            <a:pPr lvl="1">
              <a:lnSpc>
                <a:spcPct val="100000"/>
              </a:lnSpc>
              <a:spcBef>
                <a:spcPts val="0"/>
              </a:spcBef>
              <a:spcAft>
                <a:spcPts val="0"/>
              </a:spcAft>
              <a:buClrTx/>
              <a:buFont typeface="Wingdings" panose="05000000000000000000" pitchFamily="2" charset="2"/>
              <a:buChar char="Ø"/>
            </a:pPr>
            <a:r>
              <a:rPr lang="en-US" sz="2000" b="1" dirty="0">
                <a:ea typeface="ＭＳ Ｐゴシック" charset="0"/>
              </a:rPr>
              <a:t>Data Requested with Application </a:t>
            </a:r>
          </a:p>
          <a:p>
            <a:pPr lvl="3">
              <a:lnSpc>
                <a:spcPct val="100000"/>
              </a:lnSpc>
              <a:spcBef>
                <a:spcPts val="0"/>
              </a:spcBef>
              <a:spcAft>
                <a:spcPts val="0"/>
              </a:spcAft>
              <a:buClrTx/>
            </a:pPr>
            <a:r>
              <a:rPr lang="en-US" sz="2000" dirty="0">
                <a:ea typeface="ＭＳ Ｐゴシック" charset="0"/>
              </a:rPr>
              <a:t>Single Audit (threshold and fiscal year)</a:t>
            </a:r>
          </a:p>
          <a:p>
            <a:pPr lvl="3">
              <a:lnSpc>
                <a:spcPct val="100000"/>
              </a:lnSpc>
              <a:spcBef>
                <a:spcPts val="0"/>
              </a:spcBef>
              <a:spcAft>
                <a:spcPts val="0"/>
              </a:spcAft>
              <a:buClrTx/>
            </a:pPr>
            <a:endParaRPr lang="en-US" sz="1800" dirty="0">
              <a:ea typeface="ＭＳ Ｐゴシック" charset="0"/>
            </a:endParaRPr>
          </a:p>
          <a:p>
            <a:pPr lvl="1">
              <a:lnSpc>
                <a:spcPct val="100000"/>
              </a:lnSpc>
              <a:spcBef>
                <a:spcPts val="0"/>
              </a:spcBef>
              <a:spcAft>
                <a:spcPts val="0"/>
              </a:spcAft>
              <a:buClrTx/>
              <a:buFont typeface="Wingdings" panose="05000000000000000000" pitchFamily="2" charset="2"/>
              <a:buChar char="Ø"/>
            </a:pPr>
            <a:r>
              <a:rPr lang="en-US" sz="2000" b="1" dirty="0">
                <a:ea typeface="ＭＳ Ｐゴシック" charset="0"/>
              </a:rPr>
              <a:t>Pre-Award Risk Assessment</a:t>
            </a:r>
          </a:p>
          <a:p>
            <a:pPr lvl="2">
              <a:lnSpc>
                <a:spcPct val="100000"/>
              </a:lnSpc>
              <a:spcBef>
                <a:spcPts val="0"/>
              </a:spcBef>
              <a:spcAft>
                <a:spcPts val="0"/>
              </a:spcAft>
              <a:buClrTx/>
            </a:pPr>
            <a:r>
              <a:rPr lang="en-US" sz="2000" dirty="0">
                <a:ea typeface="ＭＳ Ｐゴシック" charset="0"/>
              </a:rPr>
              <a:t>Eleven questions; Multiple parts to each question</a:t>
            </a:r>
            <a:endParaRPr lang="en-US" sz="2000" dirty="0">
              <a:solidFill>
                <a:srgbClr val="FF0000"/>
              </a:solidFill>
              <a:ea typeface="ＭＳ Ｐゴシック" charset="0"/>
            </a:endParaRPr>
          </a:p>
          <a:p>
            <a:pPr lvl="2">
              <a:lnSpc>
                <a:spcPct val="100000"/>
              </a:lnSpc>
              <a:spcBef>
                <a:spcPts val="0"/>
              </a:spcBef>
              <a:spcAft>
                <a:spcPts val="0"/>
              </a:spcAft>
              <a:buClrTx/>
            </a:pPr>
            <a:r>
              <a:rPr lang="en-US" sz="2000" dirty="0">
                <a:ea typeface="ＭＳ Ｐゴシック" charset="0"/>
              </a:rPr>
              <a:t> Most Common issues: </a:t>
            </a:r>
          </a:p>
          <a:p>
            <a:pPr lvl="3">
              <a:lnSpc>
                <a:spcPct val="100000"/>
              </a:lnSpc>
              <a:spcBef>
                <a:spcPts val="0"/>
              </a:spcBef>
              <a:spcAft>
                <a:spcPts val="0"/>
              </a:spcAft>
              <a:buClrTx/>
            </a:pPr>
            <a:r>
              <a:rPr lang="en-US" sz="2000" dirty="0">
                <a:ea typeface="ＭＳ Ｐゴシック" charset="0"/>
              </a:rPr>
              <a:t>Brief list of policies and procedures not provided</a:t>
            </a:r>
          </a:p>
          <a:p>
            <a:pPr lvl="3">
              <a:lnSpc>
                <a:spcPct val="100000"/>
              </a:lnSpc>
              <a:spcBef>
                <a:spcPts val="0"/>
              </a:spcBef>
              <a:spcAft>
                <a:spcPts val="0"/>
              </a:spcAft>
              <a:buClrTx/>
            </a:pPr>
            <a:r>
              <a:rPr lang="en-US" sz="2000" dirty="0">
                <a:ea typeface="ＭＳ Ｐゴシック" charset="0"/>
              </a:rPr>
              <a:t>Budgeted vs. Actual process not provided</a:t>
            </a:r>
          </a:p>
          <a:p>
            <a:pPr lvl="3">
              <a:lnSpc>
                <a:spcPct val="100000"/>
              </a:lnSpc>
              <a:spcBef>
                <a:spcPts val="0"/>
              </a:spcBef>
              <a:spcAft>
                <a:spcPts val="0"/>
              </a:spcAft>
              <a:buClrTx/>
            </a:pPr>
            <a:r>
              <a:rPr lang="en-US" sz="2000" dirty="0">
                <a:ea typeface="ＭＳ Ｐゴシック" charset="0"/>
              </a:rPr>
              <a:t>Record Retention policy not provided</a:t>
            </a:r>
          </a:p>
          <a:p>
            <a:pPr lvl="3">
              <a:lnSpc>
                <a:spcPct val="100000"/>
              </a:lnSpc>
              <a:spcBef>
                <a:spcPts val="0"/>
              </a:spcBef>
              <a:spcAft>
                <a:spcPts val="0"/>
              </a:spcAft>
              <a:buClrTx/>
            </a:pPr>
            <a:r>
              <a:rPr lang="en-US" sz="2000" dirty="0">
                <a:ea typeface="ＭＳ Ｐゴシック" charset="0"/>
              </a:rPr>
              <a:t>Knowledge of rules and regulations </a:t>
            </a:r>
            <a:endParaRPr lang="en-US" sz="2000" dirty="0"/>
          </a:p>
        </p:txBody>
      </p:sp>
    </p:spTree>
    <p:extLst>
      <p:ext uri="{BB962C8B-B14F-4D97-AF65-F5344CB8AC3E}">
        <p14:creationId xmlns:p14="http://schemas.microsoft.com/office/powerpoint/2010/main" val="14368106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1056640" y="914400"/>
            <a:ext cx="8915400" cy="635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fontScale="90000"/>
          </a:bodyPr>
          <a:lstStyle/>
          <a:p>
            <a:pPr eaLnBrk="1" hangingPunct="1"/>
            <a:r>
              <a:rPr lang="en-US" dirty="0">
                <a:ea typeface="ＭＳ Ｐゴシック" charset="0"/>
              </a:rPr>
              <a:t>Resources</a:t>
            </a:r>
          </a:p>
        </p:txBody>
      </p:sp>
      <p:sp>
        <p:nvSpPr>
          <p:cNvPr id="6" name="TextBox 6"/>
          <p:cNvSpPr txBox="1">
            <a:spLocks noChangeArrowheads="1"/>
          </p:cNvSpPr>
          <p:nvPr/>
        </p:nvSpPr>
        <p:spPr bwMode="auto">
          <a:xfrm>
            <a:off x="1056640" y="1540329"/>
            <a:ext cx="9575074" cy="4647426"/>
          </a:xfrm>
          <a:prstGeom prst="rect">
            <a:avLst/>
          </a:prstGeom>
          <a:noFill/>
          <a:ln w="9525">
            <a:noFill/>
            <a:miter lim="800000"/>
            <a:headEnd/>
            <a:tailEnd/>
          </a:ln>
        </p:spPr>
        <p:txBody>
          <a:bodyPr wrap="square">
            <a:spAutoFit/>
          </a:bodyPr>
          <a:lstStyle/>
          <a:p>
            <a:pPr>
              <a:defRPr/>
            </a:pPr>
            <a:endParaRPr lang="en-US" dirty="0">
              <a:latin typeface="Verdana"/>
              <a:ea typeface="ＭＳ Ｐゴシック" pitchFamily="34" charset="-128"/>
              <a:cs typeface="Verdana"/>
            </a:endParaRPr>
          </a:p>
          <a:p>
            <a:pPr>
              <a:defRPr/>
            </a:pPr>
            <a:r>
              <a:rPr lang="en-US" sz="2800" dirty="0">
                <a:ea typeface="ＭＳ Ｐゴシック" pitchFamily="34" charset="-128"/>
                <a:cs typeface="Verdana"/>
              </a:rPr>
              <a:t>Creating a Budget: Training for OVW Applicants </a:t>
            </a:r>
          </a:p>
          <a:p>
            <a:pPr>
              <a:defRPr/>
            </a:pPr>
            <a:r>
              <a:rPr lang="en-US" sz="2000" dirty="0">
                <a:ea typeface="ＭＳ Ｐゴシック" pitchFamily="34" charset="-128"/>
                <a:cs typeface="Verdana"/>
                <a:hlinkClick r:id="rId3"/>
              </a:rPr>
              <a:t>https://www.justice.gov/ovw/resources-applicants</a:t>
            </a:r>
            <a:r>
              <a:rPr lang="en-US" sz="2000" dirty="0">
                <a:ea typeface="ＭＳ Ｐゴシック" pitchFamily="34" charset="-128"/>
                <a:cs typeface="Verdana"/>
              </a:rPr>
              <a:t> </a:t>
            </a:r>
          </a:p>
          <a:p>
            <a:pPr>
              <a:defRPr/>
            </a:pPr>
            <a:endParaRPr lang="en-US" sz="800" dirty="0">
              <a:ea typeface="ＭＳ Ｐゴシック" pitchFamily="34" charset="-128"/>
              <a:cs typeface="Verdana"/>
            </a:endParaRPr>
          </a:p>
          <a:p>
            <a:pPr>
              <a:defRPr/>
            </a:pPr>
            <a:r>
              <a:rPr lang="en-US" sz="2800" dirty="0">
                <a:ea typeface="ＭＳ Ｐゴシック" pitchFamily="34" charset="-128"/>
                <a:cs typeface="Verdana"/>
              </a:rPr>
              <a:t>JustGrants Training for Web-based Budgets </a:t>
            </a:r>
            <a:r>
              <a:rPr lang="en-US" sz="2000" dirty="0">
                <a:ea typeface="ＭＳ Ｐゴシック" pitchFamily="34" charset="-128"/>
                <a:cs typeface="Verdana"/>
                <a:hlinkClick r:id="rId4"/>
              </a:rPr>
              <a:t>https://justicegrants.usdoj.gov/sites/g/files/xyckuh296/files/media/document/jarg-appln-submission.pdf</a:t>
            </a:r>
            <a:r>
              <a:rPr lang="en-US" sz="2000" dirty="0">
                <a:ea typeface="ＭＳ Ｐゴシック" pitchFamily="34" charset="-128"/>
                <a:cs typeface="Verdana"/>
              </a:rPr>
              <a:t>  (PG 30)</a:t>
            </a:r>
          </a:p>
          <a:p>
            <a:pPr>
              <a:defRPr/>
            </a:pPr>
            <a:endParaRPr lang="en-US" sz="800" dirty="0">
              <a:ea typeface="ＭＳ Ｐゴシック" pitchFamily="34" charset="-128"/>
              <a:cs typeface="Verdana"/>
            </a:endParaRPr>
          </a:p>
          <a:p>
            <a:pPr>
              <a:defRPr/>
            </a:pPr>
            <a:r>
              <a:rPr lang="en-US" sz="2800" dirty="0">
                <a:ea typeface="ＭＳ Ｐゴシック" pitchFamily="34" charset="-128"/>
                <a:cs typeface="Verdana"/>
              </a:rPr>
              <a:t>Uniform Guidance - 2 CFR Part 200</a:t>
            </a:r>
          </a:p>
          <a:p>
            <a:pPr>
              <a:defRPr/>
            </a:pPr>
            <a:r>
              <a:rPr lang="en-US" sz="2000" dirty="0">
                <a:ea typeface="ＭＳ Ｐゴシック" pitchFamily="34" charset="-128"/>
                <a:cs typeface="Verdana"/>
                <a:hlinkClick r:id="rId5"/>
              </a:rPr>
              <a:t>https://www.ecfr.gov/cgi-bin/text-idx?node=2:1.1.2.2.1</a:t>
            </a:r>
            <a:r>
              <a:rPr lang="en-US" sz="2000" dirty="0">
                <a:ea typeface="ＭＳ Ｐゴシック" pitchFamily="34" charset="-128"/>
                <a:cs typeface="Verdana"/>
              </a:rPr>
              <a:t> </a:t>
            </a:r>
          </a:p>
          <a:p>
            <a:pPr>
              <a:defRPr/>
            </a:pPr>
            <a:endParaRPr lang="en-US" sz="800" dirty="0">
              <a:ea typeface="ＭＳ Ｐゴシック" pitchFamily="34" charset="-128"/>
              <a:cs typeface="Verdana"/>
            </a:endParaRPr>
          </a:p>
          <a:p>
            <a:pPr>
              <a:defRPr/>
            </a:pPr>
            <a:r>
              <a:rPr lang="en-US" sz="2800" dirty="0">
                <a:ea typeface="ＭＳ Ｐゴシック" pitchFamily="34" charset="-128"/>
                <a:cs typeface="Verdana"/>
              </a:rPr>
              <a:t>DOJ Financial Guide</a:t>
            </a:r>
          </a:p>
          <a:p>
            <a:pPr>
              <a:defRPr/>
            </a:pPr>
            <a:r>
              <a:rPr lang="en-US" sz="2000" dirty="0">
                <a:ea typeface="ＭＳ Ｐゴシック" pitchFamily="34" charset="-128"/>
                <a:cs typeface="Verdana"/>
                <a:hlinkClick r:id="rId6"/>
              </a:rPr>
              <a:t>https://www.justice.gov/ovw/page/file/1228061/download</a:t>
            </a:r>
            <a:r>
              <a:rPr lang="en-US" sz="2000" dirty="0">
                <a:ea typeface="ＭＳ Ｐゴシック" pitchFamily="34" charset="-128"/>
                <a:cs typeface="Verdana"/>
              </a:rPr>
              <a:t> </a:t>
            </a:r>
          </a:p>
          <a:p>
            <a:pPr>
              <a:defRPr/>
            </a:pPr>
            <a:endParaRPr lang="en-US" sz="800" dirty="0">
              <a:ea typeface="ＭＳ Ｐゴシック" pitchFamily="34" charset="-128"/>
              <a:cs typeface="Verdana"/>
            </a:endParaRPr>
          </a:p>
          <a:p>
            <a:pPr>
              <a:defRPr/>
            </a:pPr>
            <a:r>
              <a:rPr lang="en-US" sz="2800" dirty="0">
                <a:ea typeface="ＭＳ Ｐゴシック" pitchFamily="34" charset="-128"/>
                <a:cs typeface="Verdana"/>
              </a:rPr>
              <a:t>Program Specific Solicitation - </a:t>
            </a:r>
            <a:r>
              <a:rPr lang="en-US" sz="2000" dirty="0">
                <a:ea typeface="ＭＳ Ｐゴシック" pitchFamily="34" charset="-128"/>
                <a:cs typeface="Verdana"/>
                <a:hlinkClick r:id="rId7"/>
              </a:rPr>
              <a:t>https://www.justice.gov/ovw/open-solicitations</a:t>
            </a:r>
            <a:r>
              <a:rPr lang="en-US" sz="2000" dirty="0">
                <a:ea typeface="ＭＳ Ｐゴシック" pitchFamily="34" charset="-128"/>
                <a:cs typeface="Verdana"/>
              </a:rPr>
              <a:t> </a:t>
            </a:r>
          </a:p>
        </p:txBody>
      </p:sp>
    </p:spTree>
    <p:extLst>
      <p:ext uri="{BB962C8B-B14F-4D97-AF65-F5344CB8AC3E}">
        <p14:creationId xmlns:p14="http://schemas.microsoft.com/office/powerpoint/2010/main" val="2989185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General Information</a:t>
            </a:r>
            <a:endParaRPr lang="en-US" dirty="0"/>
          </a:p>
        </p:txBody>
      </p:sp>
      <p:sp>
        <p:nvSpPr>
          <p:cNvPr id="12290" name="Content Placeholder 2"/>
          <p:cNvSpPr>
            <a:spLocks noGrp="1"/>
          </p:cNvSpPr>
          <p:nvPr>
            <p:ph idx="1"/>
          </p:nvPr>
        </p:nvSpPr>
        <p:spPr>
          <a:xfrm>
            <a:off x="1097280" y="1845734"/>
            <a:ext cx="4078877" cy="4023360"/>
          </a:xfrm>
        </p:spPr>
        <p:txBody>
          <a:bodyPr>
            <a:normAutofit/>
          </a:bodyPr>
          <a:lstStyle/>
          <a:p>
            <a:pPr>
              <a:lnSpc>
                <a:spcPct val="120000"/>
              </a:lnSpc>
              <a:spcBef>
                <a:spcPts val="0"/>
              </a:spcBef>
              <a:spcAft>
                <a:spcPts val="0"/>
              </a:spcAft>
            </a:pPr>
            <a:r>
              <a:rPr lang="en-US" altLang="en-US" b="1" dirty="0"/>
              <a:t>Solicitation</a:t>
            </a:r>
          </a:p>
          <a:p>
            <a:pPr lvl="1">
              <a:lnSpc>
                <a:spcPct val="120000"/>
              </a:lnSpc>
              <a:spcBef>
                <a:spcPts val="0"/>
              </a:spcBef>
              <a:spcAft>
                <a:spcPts val="0"/>
              </a:spcAft>
              <a:buFont typeface="Wingdings" panose="05000000000000000000" pitchFamily="2" charset="2"/>
              <a:buChar char="Ø"/>
            </a:pPr>
            <a:r>
              <a:rPr lang="en-US" altLang="en-US" dirty="0">
                <a:solidFill>
                  <a:schemeClr val="accent1">
                    <a:lumMod val="60000"/>
                    <a:lumOff val="40000"/>
                  </a:schemeClr>
                </a:solidFill>
                <a:hlinkClick r:id="rId3"/>
              </a:rPr>
              <a:t>https://www.justice.gov/ovw/open-solicitations</a:t>
            </a:r>
            <a:r>
              <a:rPr lang="en-US" altLang="en-US" dirty="0">
                <a:solidFill>
                  <a:schemeClr val="accent1">
                    <a:lumMod val="60000"/>
                    <a:lumOff val="40000"/>
                  </a:schemeClr>
                </a:solidFill>
              </a:rPr>
              <a:t> </a:t>
            </a:r>
          </a:p>
          <a:p>
            <a:pPr lvl="1">
              <a:lnSpc>
                <a:spcPct val="120000"/>
              </a:lnSpc>
              <a:spcBef>
                <a:spcPts val="0"/>
              </a:spcBef>
              <a:spcAft>
                <a:spcPts val="0"/>
              </a:spcAft>
            </a:pPr>
            <a:endParaRPr lang="en-US" altLang="en-US" dirty="0"/>
          </a:p>
          <a:p>
            <a:pPr>
              <a:lnSpc>
                <a:spcPct val="120000"/>
              </a:lnSpc>
              <a:spcBef>
                <a:spcPts val="0"/>
              </a:spcBef>
              <a:spcAft>
                <a:spcPts val="0"/>
              </a:spcAft>
            </a:pPr>
            <a:r>
              <a:rPr lang="en-US" altLang="en-US" b="1" dirty="0"/>
              <a:t>Where to apply? 2-step process</a:t>
            </a:r>
          </a:p>
          <a:p>
            <a:pPr lvl="1">
              <a:lnSpc>
                <a:spcPct val="120000"/>
              </a:lnSpc>
              <a:spcBef>
                <a:spcPts val="0"/>
              </a:spcBef>
              <a:spcAft>
                <a:spcPts val="0"/>
              </a:spcAft>
              <a:buFont typeface="Wingdings" panose="05000000000000000000" pitchFamily="2" charset="2"/>
              <a:buChar char="Ø"/>
            </a:pPr>
            <a:r>
              <a:rPr lang="en-US" altLang="en-US" dirty="0">
                <a:hlinkClick r:id="rId4"/>
              </a:rPr>
              <a:t>www.Grants.gov</a:t>
            </a:r>
            <a:r>
              <a:rPr lang="en-US" altLang="en-US" dirty="0"/>
              <a:t> – Submit SF-424 and SF-LLL</a:t>
            </a:r>
          </a:p>
          <a:p>
            <a:pPr lvl="2">
              <a:lnSpc>
                <a:spcPct val="120000"/>
              </a:lnSpc>
              <a:spcBef>
                <a:spcPts val="0"/>
              </a:spcBef>
              <a:spcAft>
                <a:spcPts val="0"/>
              </a:spcAft>
              <a:buFont typeface="Wingdings" panose="05000000000000000000" pitchFamily="2" charset="2"/>
              <a:buChar char="Ø"/>
            </a:pPr>
            <a:r>
              <a:rPr lang="en-US" altLang="en-US" dirty="0"/>
              <a:t>CFDA Number: 16.025 </a:t>
            </a:r>
          </a:p>
          <a:p>
            <a:pPr lvl="2">
              <a:lnSpc>
                <a:spcPct val="120000"/>
              </a:lnSpc>
              <a:spcBef>
                <a:spcPts val="0"/>
              </a:spcBef>
              <a:spcAft>
                <a:spcPts val="0"/>
              </a:spcAft>
              <a:buFont typeface="Wingdings" panose="05000000000000000000" pitchFamily="2" charset="2"/>
              <a:buChar char="Ø"/>
            </a:pPr>
            <a:r>
              <a:rPr lang="en-US" altLang="en-US" dirty="0"/>
              <a:t>Grants.gov Opportunity Number: O-OVW-2022-171029</a:t>
            </a:r>
          </a:p>
          <a:p>
            <a:pPr lvl="1">
              <a:lnSpc>
                <a:spcPct val="120000"/>
              </a:lnSpc>
              <a:spcBef>
                <a:spcPts val="0"/>
              </a:spcBef>
              <a:spcAft>
                <a:spcPts val="0"/>
              </a:spcAft>
              <a:buFont typeface="Wingdings" panose="05000000000000000000" pitchFamily="2" charset="2"/>
              <a:buChar char="Ø"/>
            </a:pPr>
            <a:r>
              <a:rPr lang="en-US" altLang="en-US" dirty="0">
                <a:hlinkClick r:id="rId5"/>
              </a:rPr>
              <a:t>www.JusticeGrants.gov</a:t>
            </a:r>
            <a:r>
              <a:rPr lang="en-US" altLang="en-US" dirty="0"/>
              <a:t> – Submit complete application package</a:t>
            </a:r>
          </a:p>
        </p:txBody>
      </p:sp>
      <p:sp>
        <p:nvSpPr>
          <p:cNvPr id="5" name="Content Placeholder 2"/>
          <p:cNvSpPr txBox="1">
            <a:spLocks/>
          </p:cNvSpPr>
          <p:nvPr/>
        </p:nvSpPr>
        <p:spPr bwMode="auto">
          <a:xfrm>
            <a:off x="9255034" y="2408680"/>
            <a:ext cx="2449285" cy="2897468"/>
          </a:xfrm>
          <a:prstGeom prst="rect">
            <a:avLst/>
          </a:prstGeom>
          <a:solidFill>
            <a:schemeClr val="accent2">
              <a:lumMod val="20000"/>
              <a:lumOff val="80000"/>
            </a:schemeClr>
          </a:solidFill>
          <a:ln>
            <a:headEnd/>
            <a:tailEnd/>
          </a:ln>
          <a:effectLst>
            <a:outerShdw blurRad="177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vert="horz" wrap="square" lIns="0" tIns="45720" rIns="0" bIns="45720" numCol="1" anchor="t" anchorCtr="0" compatLnSpc="1">
            <a:prstTxWarp prst="textNoShape">
              <a:avLst/>
            </a:prstTxWarp>
          </a:bodyPr>
          <a:lst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defTabSz="114300" eaLnBrk="1" hangingPunct="1">
              <a:buSzPct val="105000"/>
              <a:buFont typeface="Calibri" panose="020F0502020204030204" pitchFamily="34" charset="0"/>
              <a:buNone/>
            </a:pPr>
            <a:r>
              <a:rPr lang="en-US" altLang="en-US" sz="2800" b="1" dirty="0">
                <a:solidFill>
                  <a:schemeClr val="tx1"/>
                </a:solidFill>
                <a:latin typeface="Calibri Light" panose="020F0302020204030204" pitchFamily="34" charset="0"/>
                <a:cs typeface="Calibri Light" panose="020F0302020204030204" pitchFamily="34" charset="0"/>
              </a:rPr>
              <a:t>Application Deadlines</a:t>
            </a:r>
          </a:p>
          <a:p>
            <a:pPr marL="0" indent="0" algn="ctr" defTabSz="114300" eaLnBrk="1" hangingPunct="1">
              <a:buSzPct val="105000"/>
              <a:buFont typeface="Calibri" panose="020F0502020204030204" pitchFamily="34" charset="0"/>
              <a:buNone/>
            </a:pPr>
            <a:r>
              <a:rPr lang="en-US" altLang="en-US" sz="2000" b="1" dirty="0">
                <a:solidFill>
                  <a:schemeClr val="tx1"/>
                </a:solidFill>
                <a:latin typeface="Calibri Light" panose="020F0302020204030204" pitchFamily="34" charset="0"/>
                <a:cs typeface="Calibri Light" panose="020F0302020204030204" pitchFamily="34" charset="0"/>
              </a:rPr>
              <a:t>Grants.gov </a:t>
            </a:r>
            <a:r>
              <a:rPr lang="en-US" altLang="en-US" sz="2000" dirty="0">
                <a:solidFill>
                  <a:schemeClr val="tx1"/>
                </a:solidFill>
                <a:latin typeface="Calibri Light" panose="020F0302020204030204" pitchFamily="34" charset="0"/>
                <a:cs typeface="Calibri Light" panose="020F0302020204030204" pitchFamily="34" charset="0"/>
              </a:rPr>
              <a:t>                            11:59 PM Eastern time                   </a:t>
            </a:r>
            <a:r>
              <a:rPr lang="en-US" altLang="en-US" sz="2000" b="1" dirty="0">
                <a:solidFill>
                  <a:schemeClr val="tx1"/>
                </a:solidFill>
                <a:latin typeface="Calibri Light" panose="020F0302020204030204" pitchFamily="34" charset="0"/>
                <a:cs typeface="Calibri Light" panose="020F0302020204030204" pitchFamily="34" charset="0"/>
              </a:rPr>
              <a:t>March 22, 2022</a:t>
            </a:r>
          </a:p>
          <a:p>
            <a:pPr marL="0" indent="0" algn="ctr" defTabSz="114300" eaLnBrk="1" hangingPunct="1">
              <a:buSzPct val="105000"/>
              <a:buFont typeface="Calibri" panose="020F0502020204030204" pitchFamily="34" charset="0"/>
              <a:buNone/>
            </a:pPr>
            <a:r>
              <a:rPr lang="en-US" altLang="en-US" sz="2000" b="1" dirty="0">
                <a:solidFill>
                  <a:schemeClr val="tx1"/>
                </a:solidFill>
                <a:latin typeface="Calibri Light" panose="020F0302020204030204" pitchFamily="34" charset="0"/>
                <a:cs typeface="Calibri Light" panose="020F0302020204030204" pitchFamily="34" charset="0"/>
              </a:rPr>
              <a:t>JustGrants  </a:t>
            </a:r>
            <a:r>
              <a:rPr lang="en-US" altLang="en-US" sz="2000" dirty="0">
                <a:solidFill>
                  <a:schemeClr val="tx1"/>
                </a:solidFill>
                <a:latin typeface="Calibri Light" panose="020F0302020204030204" pitchFamily="34" charset="0"/>
                <a:cs typeface="Calibri Light" panose="020F0302020204030204" pitchFamily="34" charset="0"/>
              </a:rPr>
              <a:t>                  11:59 PM Eastern time                   </a:t>
            </a:r>
            <a:r>
              <a:rPr lang="en-US" altLang="en-US" sz="2000" b="1" dirty="0">
                <a:solidFill>
                  <a:schemeClr val="tx1"/>
                </a:solidFill>
                <a:latin typeface="Calibri Light" panose="020F0302020204030204" pitchFamily="34" charset="0"/>
                <a:cs typeface="Calibri Light" panose="020F0302020204030204" pitchFamily="34" charset="0"/>
              </a:rPr>
              <a:t>March 24, 2022</a:t>
            </a:r>
            <a:endParaRPr lang="en-US" altLang="en-US" sz="2000" dirty="0">
              <a:solidFill>
                <a:schemeClr val="tx1"/>
              </a:solidFill>
              <a:latin typeface="Calibri Light" panose="020F0302020204030204" pitchFamily="34" charset="0"/>
              <a:cs typeface="Calibri Light" panose="020F0302020204030204" pitchFamily="34" charset="0"/>
            </a:endParaRPr>
          </a:p>
        </p:txBody>
      </p:sp>
      <p:sp>
        <p:nvSpPr>
          <p:cNvPr id="7" name="Content Placeholder 2"/>
          <p:cNvSpPr txBox="1">
            <a:spLocks/>
          </p:cNvSpPr>
          <p:nvPr/>
        </p:nvSpPr>
        <p:spPr>
          <a:xfrm>
            <a:off x="5176157" y="1845734"/>
            <a:ext cx="4078877"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nSpc>
                <a:spcPct val="120000"/>
              </a:lnSpc>
              <a:spcBef>
                <a:spcPts val="0"/>
              </a:spcBef>
              <a:spcAft>
                <a:spcPts val="0"/>
              </a:spcAft>
            </a:pPr>
            <a:r>
              <a:rPr lang="en-US" altLang="en-US" b="1" dirty="0"/>
              <a:t>Resources for Applicants</a:t>
            </a:r>
          </a:p>
          <a:p>
            <a:pPr lvl="1">
              <a:lnSpc>
                <a:spcPct val="120000"/>
              </a:lnSpc>
              <a:spcBef>
                <a:spcPts val="0"/>
              </a:spcBef>
              <a:spcAft>
                <a:spcPts val="0"/>
              </a:spcAft>
              <a:buFont typeface="Wingdings" panose="05000000000000000000" pitchFamily="2" charset="2"/>
              <a:buChar char="Ø"/>
            </a:pPr>
            <a:r>
              <a:rPr lang="en-US" altLang="en-US" dirty="0">
                <a:hlinkClick r:id="rId6"/>
              </a:rPr>
              <a:t>www.justice.gov/ovw/how-apply</a:t>
            </a:r>
            <a:endParaRPr lang="en-US" altLang="en-US" dirty="0"/>
          </a:p>
          <a:p>
            <a:pPr lvl="1">
              <a:lnSpc>
                <a:spcPct val="120000"/>
              </a:lnSpc>
              <a:spcBef>
                <a:spcPts val="0"/>
              </a:spcBef>
              <a:spcAft>
                <a:spcPts val="0"/>
              </a:spcAft>
              <a:buFont typeface="Wingdings" panose="05000000000000000000" pitchFamily="2" charset="2"/>
              <a:buChar char="Ø"/>
            </a:pPr>
            <a:r>
              <a:rPr lang="en-US" altLang="en-US" dirty="0">
                <a:hlinkClick r:id="rId7"/>
              </a:rPr>
              <a:t>www.justice.gov/ovw/resources-applicants</a:t>
            </a:r>
            <a:r>
              <a:rPr lang="en-US" altLang="en-US" dirty="0"/>
              <a:t> </a:t>
            </a:r>
          </a:p>
          <a:p>
            <a:pPr lvl="1">
              <a:lnSpc>
                <a:spcPct val="120000"/>
              </a:lnSpc>
              <a:spcBef>
                <a:spcPts val="0"/>
              </a:spcBef>
              <a:spcAft>
                <a:spcPts val="0"/>
              </a:spcAft>
            </a:pPr>
            <a:endParaRPr lang="en-US" altLang="en-US" dirty="0"/>
          </a:p>
          <a:p>
            <a:pPr>
              <a:lnSpc>
                <a:spcPct val="120000"/>
              </a:lnSpc>
              <a:spcBef>
                <a:spcPts val="0"/>
              </a:spcBef>
              <a:spcAft>
                <a:spcPts val="0"/>
              </a:spcAft>
            </a:pPr>
            <a:r>
              <a:rPr lang="en-US" altLang="en-US" b="1" dirty="0" err="1">
                <a:solidFill>
                  <a:schemeClr val="tx1"/>
                </a:solidFill>
              </a:rPr>
              <a:t>JustGrants</a:t>
            </a:r>
            <a:r>
              <a:rPr lang="en-US" altLang="en-US" b="1" dirty="0">
                <a:solidFill>
                  <a:schemeClr val="tx1"/>
                </a:solidFill>
              </a:rPr>
              <a:t> Application </a:t>
            </a:r>
          </a:p>
          <a:p>
            <a:pPr>
              <a:lnSpc>
                <a:spcPct val="120000"/>
              </a:lnSpc>
              <a:spcBef>
                <a:spcPts val="0"/>
              </a:spcBef>
              <a:spcAft>
                <a:spcPts val="0"/>
              </a:spcAft>
            </a:pPr>
            <a:r>
              <a:rPr lang="en-US" altLang="en-US" b="1" dirty="0">
                <a:solidFill>
                  <a:schemeClr val="tx1"/>
                </a:solidFill>
              </a:rPr>
              <a:t>Submission Training</a:t>
            </a:r>
          </a:p>
          <a:p>
            <a:pPr lvl="1">
              <a:lnSpc>
                <a:spcPct val="120000"/>
              </a:lnSpc>
              <a:spcBef>
                <a:spcPts val="0"/>
              </a:spcBef>
              <a:spcAft>
                <a:spcPts val="0"/>
              </a:spcAft>
              <a:buFont typeface="Wingdings" panose="05000000000000000000" pitchFamily="2" charset="2"/>
              <a:buChar char="Ø"/>
            </a:pPr>
            <a:r>
              <a:rPr lang="en-US" altLang="en-US" dirty="0">
                <a:hlinkClick r:id="rId8"/>
              </a:rPr>
              <a:t>https://justicegrants.usdoj.gov/training/training-virtual-sessions#Application_Mechanics</a:t>
            </a:r>
            <a:r>
              <a:rPr lang="en-US" altLang="en-US" dirty="0"/>
              <a:t> </a:t>
            </a:r>
          </a:p>
        </p:txBody>
      </p:sp>
    </p:spTree>
    <p:extLst>
      <p:ext uri="{BB962C8B-B14F-4D97-AF65-F5344CB8AC3E}">
        <p14:creationId xmlns:p14="http://schemas.microsoft.com/office/powerpoint/2010/main" val="39092188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1193800" y="1122680"/>
            <a:ext cx="7391400" cy="5635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p>
            <a:r>
              <a:rPr lang="en-US" dirty="0">
                <a:ea typeface="ＭＳ Ｐゴシック" charset="0"/>
              </a:rPr>
              <a:t>Contact Information</a:t>
            </a:r>
          </a:p>
        </p:txBody>
      </p:sp>
      <p:sp>
        <p:nvSpPr>
          <p:cNvPr id="8195" name="Content Placeholder 2"/>
          <p:cNvSpPr>
            <a:spLocks noGrp="1"/>
          </p:cNvSpPr>
          <p:nvPr>
            <p:ph idx="1"/>
          </p:nvPr>
        </p:nvSpPr>
        <p:spPr bwMode="auto">
          <a:xfrm>
            <a:off x="2819400" y="1849120"/>
            <a:ext cx="7391400" cy="427704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a:buFontTx/>
              <a:buNone/>
            </a:pPr>
            <a:endParaRPr lang="en-US" dirty="0">
              <a:latin typeface="Verdana" charset="0"/>
              <a:ea typeface="ＭＳ Ｐゴシック" charset="0"/>
            </a:endParaRPr>
          </a:p>
          <a:p>
            <a:pPr>
              <a:buFontTx/>
              <a:buNone/>
            </a:pPr>
            <a:endParaRPr lang="en-US" dirty="0">
              <a:latin typeface="Verdana" charset="0"/>
              <a:ea typeface="ＭＳ Ｐゴシック" charset="0"/>
            </a:endParaRPr>
          </a:p>
          <a:p>
            <a:pPr algn="ctr">
              <a:buFontTx/>
              <a:buNone/>
            </a:pPr>
            <a:r>
              <a:rPr lang="en-US" sz="3600" dirty="0">
                <a:ea typeface="ＭＳ Ｐゴシック" charset="0"/>
              </a:rPr>
              <a:t>OVW GFMD Helpdesk</a:t>
            </a:r>
          </a:p>
          <a:p>
            <a:pPr algn="ctr">
              <a:buFontTx/>
              <a:buNone/>
            </a:pPr>
            <a:r>
              <a:rPr lang="en-US" sz="3600" dirty="0">
                <a:ea typeface="ＭＳ Ｐゴシック" charset="0"/>
              </a:rPr>
              <a:t>888-514-8556</a:t>
            </a:r>
          </a:p>
          <a:p>
            <a:pPr algn="ctr">
              <a:buFontTx/>
              <a:buNone/>
            </a:pPr>
            <a:r>
              <a:rPr lang="en-US" sz="3600" dirty="0">
                <a:ea typeface="ＭＳ Ｐゴシック" charset="0"/>
                <a:hlinkClick r:id="rId3"/>
              </a:rPr>
              <a:t>OVW.GFMD@usdoj.gov</a:t>
            </a:r>
            <a:r>
              <a:rPr lang="en-US" sz="3600" dirty="0">
                <a:ea typeface="ＭＳ Ｐゴシック" charset="0"/>
              </a:rPr>
              <a:t> </a:t>
            </a:r>
          </a:p>
          <a:p>
            <a:pPr>
              <a:buFontTx/>
              <a:buNone/>
            </a:pPr>
            <a:endParaRPr lang="en-US" sz="1000" dirty="0">
              <a:latin typeface="Verdana" charset="0"/>
              <a:ea typeface="ＭＳ Ｐゴシック" charset="0"/>
            </a:endParaRPr>
          </a:p>
        </p:txBody>
      </p:sp>
    </p:spTree>
    <p:extLst>
      <p:ext uri="{BB962C8B-B14F-4D97-AF65-F5344CB8AC3E}">
        <p14:creationId xmlns:p14="http://schemas.microsoft.com/office/powerpoint/2010/main" val="35341004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Components - Walkthrough</a:t>
            </a:r>
          </a:p>
        </p:txBody>
      </p:sp>
      <p:sp>
        <p:nvSpPr>
          <p:cNvPr id="3" name="Text Placeholder 2"/>
          <p:cNvSpPr>
            <a:spLocks noGrp="1"/>
          </p:cNvSpPr>
          <p:nvPr>
            <p:ph type="body" idx="1"/>
          </p:nvPr>
        </p:nvSpPr>
        <p:spPr>
          <a:xfrm>
            <a:off x="1097280" y="1846052"/>
            <a:ext cx="10058400" cy="736282"/>
          </a:xfrm>
          <a:solidFill>
            <a:schemeClr val="accent3">
              <a:lumMod val="20000"/>
              <a:lumOff val="80000"/>
            </a:schemeClr>
          </a:solidFill>
          <a:ln>
            <a:solidFill>
              <a:schemeClr val="accent3"/>
            </a:solidFill>
          </a:ln>
        </p:spPr>
        <p:txBody>
          <a:bodyPr/>
          <a:lstStyle/>
          <a:p>
            <a:r>
              <a:rPr lang="en-US" b="1" dirty="0">
                <a:solidFill>
                  <a:srgbClr val="FF6600"/>
                </a:solidFill>
              </a:rPr>
              <a:t>Document demonstrating authority to apply </a:t>
            </a:r>
          </a:p>
        </p:txBody>
      </p:sp>
      <p:sp>
        <p:nvSpPr>
          <p:cNvPr id="4" name="Content Placeholder 3"/>
          <p:cNvSpPr>
            <a:spLocks noGrp="1"/>
          </p:cNvSpPr>
          <p:nvPr>
            <p:ph sz="half" idx="2"/>
          </p:nvPr>
        </p:nvSpPr>
        <p:spPr>
          <a:xfrm>
            <a:off x="1097280" y="2582334"/>
            <a:ext cx="10058400" cy="3639171"/>
          </a:xfrm>
          <a:ln>
            <a:solidFill>
              <a:schemeClr val="accent3"/>
            </a:solidFill>
          </a:ln>
        </p:spPr>
        <p:txBody>
          <a:bodyPr>
            <a:normAutofit/>
          </a:bodyPr>
          <a:lstStyle/>
          <a:p>
            <a:pPr marL="228600" indent="-228600">
              <a:buFont typeface="Wingdings" panose="05000000000000000000" pitchFamily="2" charset="2"/>
              <a:buChar char="Ø"/>
            </a:pPr>
            <a:r>
              <a:rPr lang="en-US" dirty="0">
                <a:solidFill>
                  <a:schemeClr val="tx1"/>
                </a:solidFill>
              </a:rPr>
              <a:t>Page 13 of solicitation.</a:t>
            </a:r>
          </a:p>
          <a:p>
            <a:pPr marL="228600" indent="-228600">
              <a:buFont typeface="Wingdings" panose="05000000000000000000" pitchFamily="2" charset="2"/>
              <a:buChar char="Ø"/>
            </a:pPr>
            <a:r>
              <a:rPr lang="en-US" dirty="0">
                <a:solidFill>
                  <a:schemeClr val="tx1"/>
                </a:solidFill>
              </a:rPr>
              <a:t>Valid Tribal Resolution OR letter on tribal letterhead, signed by the chief executive officer of the governing body of the tribe (e.g., the tribal chairperson, president, governor, principal chief, or other equivalent official).</a:t>
            </a:r>
          </a:p>
          <a:p>
            <a:pPr marL="228600" indent="-228600">
              <a:buFont typeface="Wingdings" panose="05000000000000000000" pitchFamily="2" charset="2"/>
              <a:buChar char="Ø"/>
            </a:pPr>
            <a:r>
              <a:rPr lang="en-US" dirty="0">
                <a:solidFill>
                  <a:schemeClr val="tx1"/>
                </a:solidFill>
              </a:rPr>
              <a:t>Address each of the five elements identified in the solicitation.</a:t>
            </a:r>
          </a:p>
          <a:p>
            <a:pPr marL="228600" indent="-228600">
              <a:buFont typeface="Wingdings" panose="05000000000000000000" pitchFamily="2" charset="2"/>
              <a:buChar char="Ø"/>
            </a:pPr>
            <a:r>
              <a:rPr lang="en-US" sz="2800" b="1" dirty="0">
                <a:solidFill>
                  <a:srgbClr val="C00000"/>
                </a:solidFill>
              </a:rPr>
              <a:t>IMPORTANT: </a:t>
            </a:r>
            <a:r>
              <a:rPr lang="en-US" sz="2800" dirty="0">
                <a:solidFill>
                  <a:srgbClr val="C00000"/>
                </a:solidFill>
              </a:rPr>
              <a:t>Applications without the Document Demonstrating Authority to Apply will not be considered for funding.</a:t>
            </a:r>
          </a:p>
        </p:txBody>
      </p:sp>
    </p:spTree>
    <p:extLst>
      <p:ext uri="{BB962C8B-B14F-4D97-AF65-F5344CB8AC3E}">
        <p14:creationId xmlns:p14="http://schemas.microsoft.com/office/powerpoint/2010/main" val="21523639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Components - Walkthrough</a:t>
            </a:r>
          </a:p>
        </p:txBody>
      </p:sp>
      <p:sp>
        <p:nvSpPr>
          <p:cNvPr id="3" name="Text Placeholder 2"/>
          <p:cNvSpPr>
            <a:spLocks noGrp="1"/>
          </p:cNvSpPr>
          <p:nvPr>
            <p:ph type="body" idx="1"/>
          </p:nvPr>
        </p:nvSpPr>
        <p:spPr>
          <a:xfrm>
            <a:off x="1097280" y="1846052"/>
            <a:ext cx="10058400" cy="736282"/>
          </a:xfrm>
          <a:solidFill>
            <a:schemeClr val="accent3">
              <a:lumMod val="20000"/>
              <a:lumOff val="80000"/>
            </a:schemeClr>
          </a:solidFill>
          <a:ln>
            <a:solidFill>
              <a:schemeClr val="accent3"/>
            </a:solidFill>
          </a:ln>
        </p:spPr>
        <p:txBody>
          <a:bodyPr/>
          <a:lstStyle/>
          <a:p>
            <a:r>
              <a:rPr lang="en-US" b="1" dirty="0">
                <a:solidFill>
                  <a:schemeClr val="tx1"/>
                </a:solidFill>
              </a:rPr>
              <a:t>Additional application components</a:t>
            </a:r>
          </a:p>
        </p:txBody>
      </p:sp>
      <p:sp>
        <p:nvSpPr>
          <p:cNvPr id="4" name="Content Placeholder 3"/>
          <p:cNvSpPr>
            <a:spLocks noGrp="1"/>
          </p:cNvSpPr>
          <p:nvPr>
            <p:ph sz="half" idx="2"/>
          </p:nvPr>
        </p:nvSpPr>
        <p:spPr>
          <a:xfrm>
            <a:off x="1097280" y="2582334"/>
            <a:ext cx="10058400" cy="3639171"/>
          </a:xfrm>
          <a:ln>
            <a:solidFill>
              <a:schemeClr val="accent3"/>
            </a:solidFill>
          </a:ln>
        </p:spPr>
        <p:txBody>
          <a:bodyPr>
            <a:normAutofit lnSpcReduction="10000"/>
          </a:bodyPr>
          <a:lstStyle/>
          <a:p>
            <a:pPr marL="228600" indent="-228600">
              <a:buFont typeface="Wingdings" panose="05000000000000000000" pitchFamily="2" charset="2"/>
              <a:buChar char="Ø"/>
            </a:pPr>
            <a:r>
              <a:rPr lang="en-US" b="1" dirty="0">
                <a:solidFill>
                  <a:srgbClr val="FF6600"/>
                </a:solidFill>
              </a:rPr>
              <a:t>Letter of Non-Supplanting</a:t>
            </a:r>
            <a:r>
              <a:rPr lang="en-US" dirty="0">
                <a:solidFill>
                  <a:schemeClr val="tx1"/>
                </a:solidFill>
              </a:rPr>
              <a:t> – Upload as an attachment. </a:t>
            </a:r>
            <a:r>
              <a:rPr lang="en-US" dirty="0"/>
              <a:t>A sample letter is available on the </a:t>
            </a:r>
            <a:r>
              <a:rPr lang="en-US" dirty="0">
                <a:hlinkClick r:id="rId3"/>
              </a:rPr>
              <a:t>OVW website </a:t>
            </a:r>
            <a:endParaRPr lang="en-US" dirty="0"/>
          </a:p>
          <a:p>
            <a:pPr marL="228600" indent="-228600">
              <a:buFont typeface="Wingdings" panose="05000000000000000000" pitchFamily="2" charset="2"/>
              <a:buChar char="Ø"/>
            </a:pPr>
            <a:r>
              <a:rPr lang="en-US" b="1" dirty="0">
                <a:solidFill>
                  <a:srgbClr val="FF6600"/>
                </a:solidFill>
              </a:rPr>
              <a:t>Confidentiality Notice Form</a:t>
            </a:r>
            <a:r>
              <a:rPr lang="en-US" dirty="0">
                <a:solidFill>
                  <a:srgbClr val="FF6600"/>
                </a:solidFill>
              </a:rPr>
              <a:t> </a:t>
            </a:r>
            <a:r>
              <a:rPr lang="en-US" dirty="0">
                <a:solidFill>
                  <a:schemeClr val="tx1"/>
                </a:solidFill>
              </a:rPr>
              <a:t>– Form available on the </a:t>
            </a:r>
            <a:r>
              <a:rPr lang="en-US" dirty="0">
                <a:hlinkClick r:id="rId3"/>
              </a:rPr>
              <a:t>OVW website </a:t>
            </a:r>
            <a:r>
              <a:rPr lang="en-US" dirty="0"/>
              <a:t> Download form, sign, then upload to the application.</a:t>
            </a:r>
          </a:p>
          <a:p>
            <a:pPr marL="228600" indent="-228600">
              <a:buFont typeface="Wingdings" panose="05000000000000000000" pitchFamily="2" charset="2"/>
              <a:buChar char="Ø"/>
            </a:pPr>
            <a:r>
              <a:rPr lang="en-US" b="1" dirty="0">
                <a:solidFill>
                  <a:srgbClr val="FF6600"/>
                </a:solidFill>
              </a:rPr>
              <a:t>Applicant Disclosure of Duplication in Cost Items </a:t>
            </a:r>
            <a:r>
              <a:rPr lang="en-US" dirty="0">
                <a:solidFill>
                  <a:schemeClr val="tx1"/>
                </a:solidFill>
              </a:rPr>
              <a:t>– Two tables. Use the sample format found at </a:t>
            </a:r>
            <a:r>
              <a:rPr lang="en-US" dirty="0">
                <a:solidFill>
                  <a:schemeClr val="tx1"/>
                </a:solidFill>
                <a:hlinkClick r:id="rId3"/>
              </a:rPr>
              <a:t>https://www.justice.gov/ovw/resources-applicants</a:t>
            </a:r>
            <a:r>
              <a:rPr lang="en-US" dirty="0">
                <a:solidFill>
                  <a:schemeClr val="tx1"/>
                </a:solidFill>
              </a:rPr>
              <a:t> Upload as an attachment.</a:t>
            </a:r>
          </a:p>
          <a:p>
            <a:pPr marL="578358" lvl="1" indent="-285750">
              <a:buFont typeface="Wingdings" panose="05000000000000000000" pitchFamily="2" charset="2"/>
              <a:buChar char="§"/>
            </a:pPr>
            <a:r>
              <a:rPr lang="en-US" dirty="0">
                <a:solidFill>
                  <a:schemeClr val="tx1"/>
                </a:solidFill>
              </a:rPr>
              <a:t>Table 1 - All current and recent OVW awards. </a:t>
            </a:r>
          </a:p>
          <a:p>
            <a:pPr marL="578358" lvl="1" indent="-285750">
              <a:buFont typeface="Wingdings" panose="05000000000000000000" pitchFamily="2" charset="2"/>
              <a:buChar char="§"/>
            </a:pPr>
            <a:r>
              <a:rPr lang="en-US" dirty="0">
                <a:solidFill>
                  <a:schemeClr val="tx1"/>
                </a:solidFill>
              </a:rPr>
              <a:t>Table 2 – All other federal grants to do similar work. </a:t>
            </a:r>
          </a:p>
          <a:p>
            <a:pPr marL="228600" indent="-228600">
              <a:buFont typeface="Wingdings" panose="05000000000000000000" pitchFamily="2" charset="2"/>
              <a:buChar char="Ø"/>
            </a:pPr>
            <a:r>
              <a:rPr lang="en-US" b="1" dirty="0">
                <a:solidFill>
                  <a:srgbClr val="7030A0"/>
                </a:solidFill>
              </a:rPr>
              <a:t>Disclosure of Lobbying Activities </a:t>
            </a:r>
            <a:r>
              <a:rPr lang="en-US" dirty="0">
                <a:solidFill>
                  <a:schemeClr val="tx1"/>
                </a:solidFill>
              </a:rPr>
              <a:t>– Pre-populated in the on-line application. Read and Acknowledge.</a:t>
            </a:r>
            <a:endParaRPr lang="en-US" b="1" dirty="0">
              <a:solidFill>
                <a:srgbClr val="7030A0"/>
              </a:solidFill>
            </a:endParaRPr>
          </a:p>
          <a:p>
            <a:pPr marL="228600" indent="-228600">
              <a:buFont typeface="Wingdings" panose="05000000000000000000" pitchFamily="2" charset="2"/>
              <a:buChar char="Ø"/>
            </a:pPr>
            <a:r>
              <a:rPr lang="en-US" b="1" dirty="0">
                <a:solidFill>
                  <a:srgbClr val="7030A0"/>
                </a:solidFill>
              </a:rPr>
              <a:t>DOJ Standard Assurances </a:t>
            </a:r>
            <a:r>
              <a:rPr lang="en-US" dirty="0">
                <a:solidFill>
                  <a:schemeClr val="tx1"/>
                </a:solidFill>
              </a:rPr>
              <a:t>– Pre-populated in the on-line application. Read and Acknowledge.</a:t>
            </a:r>
          </a:p>
          <a:p>
            <a:pPr marL="578358" lvl="1" indent="-285750">
              <a:buFont typeface="Wingdings" panose="05000000000000000000" pitchFamily="2" charset="2"/>
              <a:buChar char="§"/>
            </a:pPr>
            <a:endParaRPr lang="en-US" dirty="0">
              <a:solidFill>
                <a:schemeClr val="tx1"/>
              </a:solidFill>
            </a:endParaRPr>
          </a:p>
        </p:txBody>
      </p:sp>
    </p:spTree>
    <p:extLst>
      <p:ext uri="{BB962C8B-B14F-4D97-AF65-F5344CB8AC3E}">
        <p14:creationId xmlns:p14="http://schemas.microsoft.com/office/powerpoint/2010/main" val="24150110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How to Apply</a:t>
            </a:r>
            <a:endParaRPr lang="en-US" dirty="0"/>
          </a:p>
        </p:txBody>
      </p:sp>
      <p:sp>
        <p:nvSpPr>
          <p:cNvPr id="3" name="Content Placeholder 2"/>
          <p:cNvSpPr>
            <a:spLocks noGrp="1"/>
          </p:cNvSpPr>
          <p:nvPr>
            <p:ph idx="1"/>
          </p:nvPr>
        </p:nvSpPr>
        <p:spPr/>
        <p:txBody>
          <a:bodyPr>
            <a:normAutofit lnSpcReduction="10000"/>
          </a:bodyPr>
          <a:lstStyle/>
          <a:p>
            <a:pPr marL="347663" indent="-347663">
              <a:buFont typeface="Wingdings" panose="05000000000000000000" pitchFamily="2" charset="2"/>
              <a:buChar char="Ø"/>
            </a:pPr>
            <a:r>
              <a:rPr lang="en-US" dirty="0"/>
              <a:t>Please read this section of the solicitation carefully - Beginning on page 14 of the solicitation.</a:t>
            </a:r>
          </a:p>
          <a:p>
            <a:pPr marL="347663" indent="-347663">
              <a:buFont typeface="Wingdings" panose="05000000000000000000" pitchFamily="2" charset="2"/>
              <a:buChar char="Ø"/>
            </a:pPr>
            <a:r>
              <a:rPr lang="en-US" dirty="0"/>
              <a:t>DUNS – SAM – Grants.gov Registrations</a:t>
            </a:r>
          </a:p>
          <a:p>
            <a:pPr marL="347663" indent="-347663">
              <a:buFont typeface="Wingdings" panose="05000000000000000000" pitchFamily="2" charset="2"/>
              <a:buChar char="Ø"/>
            </a:pPr>
            <a:r>
              <a:rPr lang="en-US" dirty="0"/>
              <a:t>Experiencing Technical Difficulties</a:t>
            </a:r>
          </a:p>
          <a:p>
            <a:pPr marL="640271" lvl="1" indent="-347663">
              <a:buFont typeface="Wingdings" panose="05000000000000000000" pitchFamily="2" charset="2"/>
              <a:buChar char="§"/>
            </a:pPr>
            <a:r>
              <a:rPr lang="en-US" dirty="0"/>
              <a:t>Page 28 of the solicitation. </a:t>
            </a:r>
          </a:p>
          <a:p>
            <a:pPr marL="640271" lvl="1" indent="-347663">
              <a:buFont typeface="Wingdings" panose="05000000000000000000" pitchFamily="2" charset="2"/>
              <a:buChar char="§"/>
            </a:pPr>
            <a:r>
              <a:rPr lang="en-US" dirty="0"/>
              <a:t>Follow instructions for applicants experiencing technical issues carefully and maintain documentation. </a:t>
            </a:r>
          </a:p>
          <a:p>
            <a:pPr marL="640271" lvl="1" indent="-347663">
              <a:buFont typeface="Wingdings" panose="05000000000000000000" pitchFamily="2" charset="2"/>
              <a:buChar char="§"/>
            </a:pPr>
            <a:r>
              <a:rPr lang="en-US" dirty="0"/>
              <a:t>Contact the </a:t>
            </a:r>
            <a:r>
              <a:rPr lang="en-US" dirty="0">
                <a:hlinkClick r:id="rId3"/>
              </a:rPr>
              <a:t>OVW.JustGrantsSupport@usdoj.gov</a:t>
            </a:r>
            <a:r>
              <a:rPr lang="en-US" dirty="0"/>
              <a:t> or 866-655-4482 as soon as possible if you are having trouble. </a:t>
            </a:r>
          </a:p>
          <a:p>
            <a:pPr marL="640271" lvl="1" indent="-347663">
              <a:buFont typeface="Wingdings" panose="05000000000000000000" pitchFamily="2" charset="2"/>
              <a:buChar char="§"/>
            </a:pPr>
            <a:r>
              <a:rPr lang="en-US" dirty="0"/>
              <a:t>When communicating with the help desk, include your DUNS and Grants.gov/Agency Tracking # (ex. GRANT12345678).</a:t>
            </a:r>
          </a:p>
          <a:p>
            <a:pPr marL="347663" indent="-347663">
              <a:buFont typeface="Wingdings" panose="05000000000000000000" pitchFamily="2" charset="2"/>
              <a:buChar char="Ø"/>
            </a:pPr>
            <a:r>
              <a:rPr lang="en-US" dirty="0"/>
              <a:t>Failure to begin the registration or application process in a timely manner as described in the solicitation is not an exception for which OVW can approve late submission.</a:t>
            </a:r>
          </a:p>
        </p:txBody>
      </p:sp>
    </p:spTree>
    <p:extLst>
      <p:ext uri="{BB962C8B-B14F-4D97-AF65-F5344CB8AC3E}">
        <p14:creationId xmlns:p14="http://schemas.microsoft.com/office/powerpoint/2010/main" val="25089505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392558356"/>
              </p:ext>
            </p:extLst>
          </p:nvPr>
        </p:nvGraphicFramePr>
        <p:xfrm>
          <a:off x="272143" y="245945"/>
          <a:ext cx="11647714" cy="6077210"/>
        </p:xfrm>
        <a:graphic>
          <a:graphicData uri="http://schemas.openxmlformats.org/drawingml/2006/table">
            <a:tbl>
              <a:tblPr firstRow="1" bandRow="1">
                <a:tableStyleId>{3B4B98B0-60AC-42C2-AFA5-B58CD77FA1E5}</a:tableStyleId>
              </a:tblPr>
              <a:tblGrid>
                <a:gridCol w="2492322">
                  <a:extLst>
                    <a:ext uri="{9D8B030D-6E8A-4147-A177-3AD203B41FA5}">
                      <a16:colId xmlns:a16="http://schemas.microsoft.com/office/drawing/2014/main" val="119316941"/>
                    </a:ext>
                  </a:extLst>
                </a:gridCol>
                <a:gridCol w="6273209">
                  <a:extLst>
                    <a:ext uri="{9D8B030D-6E8A-4147-A177-3AD203B41FA5}">
                      <a16:colId xmlns:a16="http://schemas.microsoft.com/office/drawing/2014/main" val="1910905336"/>
                    </a:ext>
                  </a:extLst>
                </a:gridCol>
                <a:gridCol w="2882183">
                  <a:extLst>
                    <a:ext uri="{9D8B030D-6E8A-4147-A177-3AD203B41FA5}">
                      <a16:colId xmlns:a16="http://schemas.microsoft.com/office/drawing/2014/main" val="4118560234"/>
                    </a:ext>
                  </a:extLst>
                </a:gridCol>
              </a:tblGrid>
              <a:tr h="54086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1" dirty="0">
                          <a:effectLst/>
                          <a:latin typeface="+mn-lt"/>
                        </a:rPr>
                        <a:t>Letter of Registration</a:t>
                      </a:r>
                      <a:endParaRPr lang="en-US" sz="1800" b="1" dirty="0">
                        <a:effectLst/>
                        <a:latin typeface="+mn-lt"/>
                        <a:ea typeface="Verdana" panose="020B0604030504040204" pitchFamily="34" charset="0"/>
                      </a:endParaRPr>
                    </a:p>
                  </a:txBody>
                  <a:tcPr marL="68580" marR="68580" marT="0" marB="0" anchor="ctr"/>
                </a:tc>
                <a:tc gridSpan="2">
                  <a:txBody>
                    <a:bodyPr/>
                    <a:lstStyle/>
                    <a:p>
                      <a:pPr marL="0" marR="107950" lvl="0" indent="0" algn="ctr" defTabSz="457200" rtl="0" eaLnBrk="1" fontAlgn="auto" latinLnBrk="0" hangingPunct="1">
                        <a:lnSpc>
                          <a:spcPct val="100000"/>
                        </a:lnSpc>
                        <a:spcBef>
                          <a:spcPts val="0"/>
                        </a:spcBef>
                        <a:spcAft>
                          <a:spcPts val="0"/>
                        </a:spcAft>
                        <a:buClrTx/>
                        <a:buSzTx/>
                        <a:buFontTx/>
                        <a:buNone/>
                        <a:tabLst/>
                        <a:defRPr/>
                      </a:pPr>
                      <a:r>
                        <a:rPr lang="en-US" sz="2400" dirty="0">
                          <a:effectLst/>
                          <a:latin typeface="+mn-lt"/>
                        </a:rPr>
                        <a:t>March 9, 2022</a:t>
                      </a:r>
                      <a:r>
                        <a:rPr lang="en-US" sz="2400" baseline="0" dirty="0">
                          <a:effectLst/>
                          <a:latin typeface="+mn-lt"/>
                        </a:rPr>
                        <a:t>  </a:t>
                      </a:r>
                      <a:r>
                        <a:rPr lang="en-US" sz="1800" b="0" dirty="0">
                          <a:latin typeface="+mn-lt"/>
                        </a:rPr>
                        <a:t>Not required, but encouraged. Submit to </a:t>
                      </a:r>
                      <a:r>
                        <a:rPr lang="en-US" sz="1800" b="0" u="none" dirty="0">
                          <a:latin typeface="+mn-lt"/>
                          <a:hlinkClick r:id="rId3"/>
                        </a:rPr>
                        <a:t>OVW.TribalAffairs@usdoj.gov</a:t>
                      </a:r>
                      <a:r>
                        <a:rPr lang="en-US" sz="1800" u="none" dirty="0">
                          <a:latin typeface="+mn-lt"/>
                        </a:rPr>
                        <a:t>.</a:t>
                      </a:r>
                      <a:r>
                        <a:rPr lang="en-US" sz="1800" dirty="0">
                          <a:latin typeface="+mn-lt"/>
                        </a:rPr>
                        <a:t> </a:t>
                      </a:r>
                      <a:endParaRPr lang="en-US" sz="1800" b="1" dirty="0">
                        <a:effectLst/>
                        <a:latin typeface="+mn-lt"/>
                        <a:ea typeface="Verdana" panose="020B0604030504040204" pitchFamily="34" charset="0"/>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2048434644"/>
                  </a:ext>
                </a:extLst>
              </a:tr>
              <a:tr h="489098">
                <a:tc>
                  <a:txBody>
                    <a:bodyPr/>
                    <a:lstStyle/>
                    <a:p>
                      <a:pPr marL="0" marR="0" algn="l">
                        <a:spcBef>
                          <a:spcPts val="0"/>
                        </a:spcBef>
                        <a:spcAft>
                          <a:spcPts val="0"/>
                        </a:spcAft>
                      </a:pPr>
                      <a:r>
                        <a:rPr lang="en-US" sz="1800" b="1" dirty="0">
                          <a:effectLst/>
                          <a:latin typeface="+mn-lt"/>
                        </a:rPr>
                        <a:t>Registration Deadline for DUNS/SAM/Grants.gov       </a:t>
                      </a:r>
                      <a:endParaRPr lang="en-US" sz="1800" b="1" dirty="0">
                        <a:effectLst/>
                        <a:latin typeface="+mn-lt"/>
                        <a:ea typeface="Verdana" panose="020B0604030504040204" pitchFamily="34" charset="0"/>
                      </a:endParaRPr>
                    </a:p>
                  </a:txBody>
                  <a:tcPr marL="51435" marR="51435" marT="0" marB="0" anchor="ctr"/>
                </a:tc>
                <a:tc gridSpan="2">
                  <a:txBody>
                    <a:bodyPr/>
                    <a:lstStyle/>
                    <a:p>
                      <a:pPr marL="0" marR="107950" algn="ctr">
                        <a:spcBef>
                          <a:spcPts val="0"/>
                        </a:spcBef>
                        <a:spcAft>
                          <a:spcPts val="0"/>
                        </a:spcAft>
                      </a:pPr>
                      <a:r>
                        <a:rPr lang="en-US" sz="2400" b="1" dirty="0">
                          <a:effectLst/>
                          <a:latin typeface="+mn-lt"/>
                          <a:ea typeface="+mn-ea"/>
                          <a:cs typeface="+mn-cs"/>
                        </a:rPr>
                        <a:t>March</a:t>
                      </a:r>
                      <a:r>
                        <a:rPr lang="en-US" sz="2400" b="1" baseline="0" dirty="0">
                          <a:effectLst/>
                          <a:latin typeface="+mn-lt"/>
                          <a:ea typeface="+mn-ea"/>
                          <a:cs typeface="+mn-cs"/>
                        </a:rPr>
                        <a:t> 9, 2022</a:t>
                      </a:r>
                      <a:endParaRPr lang="en-US" sz="2400" b="1" dirty="0">
                        <a:effectLst/>
                        <a:latin typeface="+mn-lt"/>
                        <a:ea typeface="Verdana" panose="020B0604030504040204" pitchFamily="34" charset="0"/>
                        <a:cs typeface="Times New Roman" panose="02020603050405020304" pitchFamily="18" charset="0"/>
                      </a:endParaRPr>
                    </a:p>
                  </a:txBody>
                  <a:tcPr marL="51435" marR="51435" marT="0" marB="0" anchor="ctr"/>
                </a:tc>
                <a:tc hMerge="1">
                  <a:txBody>
                    <a:bodyPr/>
                    <a:lstStyle/>
                    <a:p>
                      <a:endParaRPr lang="en-US"/>
                    </a:p>
                  </a:txBody>
                  <a:tcPr/>
                </a:tc>
                <a:extLst>
                  <a:ext uri="{0D108BD9-81ED-4DB2-BD59-A6C34878D82A}">
                    <a16:rowId xmlns:a16="http://schemas.microsoft.com/office/drawing/2014/main" val="854966596"/>
                  </a:ext>
                </a:extLst>
              </a:tr>
              <a:tr h="1131304">
                <a:tc>
                  <a:txBody>
                    <a:bodyPr/>
                    <a:lstStyle/>
                    <a:p>
                      <a:pPr marL="0" marR="0" algn="l">
                        <a:spcBef>
                          <a:spcPts val="0"/>
                        </a:spcBef>
                        <a:spcAft>
                          <a:spcPts val="0"/>
                        </a:spcAft>
                      </a:pPr>
                      <a:r>
                        <a:rPr lang="en-US" sz="1800" b="1" dirty="0">
                          <a:effectLst/>
                          <a:latin typeface="+mn-lt"/>
                        </a:rPr>
                        <a:t>Grants.gov Deadline                           </a:t>
                      </a:r>
                      <a:endParaRPr lang="en-US" sz="1800" b="1" dirty="0">
                        <a:effectLst/>
                        <a:latin typeface="+mn-lt"/>
                        <a:ea typeface="Verdana" panose="020B0604030504040204" pitchFamily="34" charset="0"/>
                      </a:endParaRPr>
                    </a:p>
                  </a:txBody>
                  <a:tcPr marL="51435" marR="51435" marT="0" marB="0" anchor="ctr"/>
                </a:tc>
                <a:tc gridSpan="2">
                  <a:txBody>
                    <a:bodyPr/>
                    <a:lstStyle/>
                    <a:p>
                      <a:pPr marL="0" marR="107950" algn="ctr">
                        <a:spcBef>
                          <a:spcPts val="0"/>
                        </a:spcBef>
                        <a:spcAft>
                          <a:spcPts val="0"/>
                        </a:spcAft>
                      </a:pPr>
                      <a:endParaRPr lang="en-US" sz="800" dirty="0">
                        <a:effectLst/>
                        <a:latin typeface="+mn-lt"/>
                      </a:endParaRPr>
                    </a:p>
                    <a:p>
                      <a:pPr marL="0" marR="107950" algn="ctr">
                        <a:spcBef>
                          <a:spcPts val="0"/>
                        </a:spcBef>
                        <a:spcAft>
                          <a:spcPts val="0"/>
                        </a:spcAft>
                      </a:pPr>
                      <a:r>
                        <a:rPr lang="en-US" sz="2400" b="1" dirty="0">
                          <a:effectLst/>
                          <a:latin typeface="+mn-lt"/>
                        </a:rPr>
                        <a:t>Tuesday, March 22, 2022 – 11:59 p.m.</a:t>
                      </a:r>
                      <a:r>
                        <a:rPr lang="en-US" sz="2400" b="1" baseline="0" dirty="0">
                          <a:effectLst/>
                          <a:latin typeface="+mn-lt"/>
                        </a:rPr>
                        <a:t> Eastern Time</a:t>
                      </a:r>
                    </a:p>
                    <a:p>
                      <a:pPr marL="0" marR="107950" algn="ctr">
                        <a:spcBef>
                          <a:spcPts val="0"/>
                        </a:spcBef>
                        <a:spcAft>
                          <a:spcPts val="0"/>
                        </a:spcAft>
                      </a:pPr>
                      <a:r>
                        <a:rPr lang="en-US" sz="1800" b="0" dirty="0">
                          <a:solidFill>
                            <a:schemeClr val="tx1"/>
                          </a:solidFill>
                          <a:effectLst/>
                          <a:latin typeface="+mn-lt"/>
                          <a:ea typeface="Verdana" panose="020B0604030504040204" pitchFamily="34" charset="0"/>
                          <a:cs typeface="Times New Roman" panose="02020603050405020304" pitchFamily="18" charset="0"/>
                        </a:rPr>
                        <a:t>For technical assistance with Grants.gov, contact Grants.gov Applicant Support at</a:t>
                      </a:r>
                    </a:p>
                    <a:p>
                      <a:pPr marL="0" marR="107950" algn="ctr">
                        <a:spcBef>
                          <a:spcPts val="0"/>
                        </a:spcBef>
                        <a:spcAft>
                          <a:spcPts val="0"/>
                        </a:spcAft>
                      </a:pPr>
                      <a:r>
                        <a:rPr lang="en-US" sz="1800" b="0" dirty="0">
                          <a:solidFill>
                            <a:schemeClr val="tx1"/>
                          </a:solidFill>
                          <a:effectLst/>
                          <a:latin typeface="+mn-lt"/>
                          <a:ea typeface="Verdana" panose="020B0604030504040204" pitchFamily="34" charset="0"/>
                          <a:cs typeface="Times New Roman" panose="02020603050405020304" pitchFamily="18" charset="0"/>
                        </a:rPr>
                        <a:t>1-800-518-4726 or </a:t>
                      </a:r>
                      <a:r>
                        <a:rPr lang="en-US" sz="1800" b="0" dirty="0">
                          <a:solidFill>
                            <a:schemeClr val="tx1"/>
                          </a:solidFill>
                          <a:effectLst/>
                          <a:latin typeface="+mn-lt"/>
                          <a:ea typeface="Verdana" panose="020B0604030504040204" pitchFamily="34" charset="0"/>
                          <a:cs typeface="Times New Roman" panose="02020603050405020304" pitchFamily="18" charset="0"/>
                          <a:hlinkClick r:id="rId4"/>
                        </a:rPr>
                        <a:t>support@grants.gov</a:t>
                      </a:r>
                      <a:r>
                        <a:rPr lang="en-US" sz="1800" b="0" dirty="0">
                          <a:solidFill>
                            <a:schemeClr val="tx1"/>
                          </a:solidFill>
                          <a:effectLst/>
                          <a:latin typeface="+mn-lt"/>
                          <a:ea typeface="Verdana" panose="020B0604030504040204" pitchFamily="34" charset="0"/>
                          <a:cs typeface="Times New Roman" panose="02020603050405020304" pitchFamily="18" charset="0"/>
                        </a:rPr>
                        <a:t> </a:t>
                      </a:r>
                    </a:p>
                    <a:p>
                      <a:pPr marL="0" marR="107950" algn="ctr">
                        <a:spcBef>
                          <a:spcPts val="0"/>
                        </a:spcBef>
                        <a:spcAft>
                          <a:spcPts val="0"/>
                        </a:spcAft>
                      </a:pPr>
                      <a:endParaRPr lang="en-US" sz="800" b="0" dirty="0">
                        <a:solidFill>
                          <a:schemeClr val="tx1"/>
                        </a:solidFill>
                        <a:effectLst/>
                        <a:latin typeface="+mn-lt"/>
                        <a:ea typeface="Verdana" panose="020B0604030504040204" pitchFamily="34" charset="0"/>
                        <a:cs typeface="Times New Roman" panose="02020603050405020304" pitchFamily="18" charset="0"/>
                      </a:endParaRPr>
                    </a:p>
                  </a:txBody>
                  <a:tcPr marL="51435" marR="51435" marT="0" marB="0" anchor="ctr"/>
                </a:tc>
                <a:tc hMerge="1">
                  <a:txBody>
                    <a:bodyPr/>
                    <a:lstStyle/>
                    <a:p>
                      <a:endParaRPr lang="en-US"/>
                    </a:p>
                  </a:txBody>
                  <a:tcPr/>
                </a:tc>
                <a:extLst>
                  <a:ext uri="{0D108BD9-81ED-4DB2-BD59-A6C34878D82A}">
                    <a16:rowId xmlns:a16="http://schemas.microsoft.com/office/drawing/2014/main" val="1383716715"/>
                  </a:ext>
                </a:extLst>
              </a:tr>
              <a:tr h="1036320">
                <a:tc>
                  <a:txBody>
                    <a:bodyPr/>
                    <a:lstStyle/>
                    <a:p>
                      <a:pPr marL="0" marR="0" algn="l">
                        <a:spcBef>
                          <a:spcPts val="0"/>
                        </a:spcBef>
                        <a:spcAft>
                          <a:spcPts val="0"/>
                        </a:spcAft>
                      </a:pPr>
                      <a:r>
                        <a:rPr lang="en-US" sz="1800" b="1" dirty="0">
                          <a:effectLst/>
                          <a:latin typeface="+mn-lt"/>
                          <a:ea typeface="Verdana" panose="020B0604030504040204" pitchFamily="34" charset="0"/>
                        </a:rPr>
                        <a:t>JustGrants Deadline </a:t>
                      </a:r>
                    </a:p>
                  </a:txBody>
                  <a:tcPr marL="51435" marR="51435" marT="0" marB="0" anchor="ctr"/>
                </a:tc>
                <a:tc gridSpan="2">
                  <a:txBody>
                    <a:bodyPr/>
                    <a:lstStyle/>
                    <a:p>
                      <a:pPr marL="0" marR="107950" algn="ctr">
                        <a:spcBef>
                          <a:spcPts val="0"/>
                        </a:spcBef>
                        <a:spcAft>
                          <a:spcPts val="0"/>
                        </a:spcAft>
                      </a:pPr>
                      <a:endParaRPr lang="en-US" sz="800" b="0" dirty="0">
                        <a:solidFill>
                          <a:schemeClr val="tx1"/>
                        </a:solidFill>
                        <a:effectLst/>
                        <a:latin typeface="+mn-lt"/>
                        <a:ea typeface="Verdana" panose="020B0604030504040204" pitchFamily="34" charset="0"/>
                        <a:cs typeface="Times New Roman" panose="02020603050405020304" pitchFamily="18" charset="0"/>
                      </a:endParaRPr>
                    </a:p>
                    <a:p>
                      <a:pPr marL="0" marR="107950" algn="ctr">
                        <a:spcBef>
                          <a:spcPts val="0"/>
                        </a:spcBef>
                        <a:spcAft>
                          <a:spcPts val="0"/>
                        </a:spcAft>
                      </a:pPr>
                      <a:r>
                        <a:rPr lang="en-US" sz="2400" b="1" dirty="0">
                          <a:solidFill>
                            <a:schemeClr val="tx1"/>
                          </a:solidFill>
                          <a:effectLst/>
                          <a:latin typeface="+mn-lt"/>
                          <a:ea typeface="Verdana" panose="020B0604030504040204" pitchFamily="34" charset="0"/>
                          <a:cs typeface="Times New Roman" panose="02020603050405020304" pitchFamily="18" charset="0"/>
                        </a:rPr>
                        <a:t>Thursday, March 24, 2022 – 11:59 p.m. Eastern Time</a:t>
                      </a:r>
                    </a:p>
                    <a:p>
                      <a:pPr marL="0" marR="107950" algn="ctr">
                        <a:spcBef>
                          <a:spcPts val="0"/>
                        </a:spcBef>
                        <a:spcAft>
                          <a:spcPts val="0"/>
                        </a:spcAft>
                      </a:pPr>
                      <a:r>
                        <a:rPr lang="en-US" sz="1800" b="0" dirty="0">
                          <a:solidFill>
                            <a:schemeClr val="tx1"/>
                          </a:solidFill>
                          <a:effectLst/>
                          <a:latin typeface="+mn-lt"/>
                          <a:ea typeface="Verdana" panose="020B0604030504040204" pitchFamily="34" charset="0"/>
                          <a:cs typeface="Times New Roman" panose="02020603050405020304" pitchFamily="18" charset="0"/>
                        </a:rPr>
                        <a:t>For technical assistance with </a:t>
                      </a:r>
                      <a:r>
                        <a:rPr lang="en-US" sz="1800" b="0" dirty="0" err="1">
                          <a:solidFill>
                            <a:schemeClr val="tx1"/>
                          </a:solidFill>
                          <a:effectLst/>
                          <a:latin typeface="+mn-lt"/>
                          <a:ea typeface="Verdana" panose="020B0604030504040204" pitchFamily="34" charset="0"/>
                          <a:cs typeface="Times New Roman" panose="02020603050405020304" pitchFamily="18" charset="0"/>
                        </a:rPr>
                        <a:t>JustGrants</a:t>
                      </a:r>
                      <a:r>
                        <a:rPr lang="en-US" sz="1800" b="0" dirty="0">
                          <a:solidFill>
                            <a:schemeClr val="tx1"/>
                          </a:solidFill>
                          <a:effectLst/>
                          <a:latin typeface="+mn-lt"/>
                          <a:ea typeface="Verdana" panose="020B0604030504040204" pitchFamily="34" charset="0"/>
                          <a:cs typeface="Times New Roman" panose="02020603050405020304" pitchFamily="18" charset="0"/>
                        </a:rPr>
                        <a:t>, contact OVW </a:t>
                      </a:r>
                      <a:r>
                        <a:rPr lang="en-US" sz="1800" b="0" dirty="0" err="1">
                          <a:solidFill>
                            <a:schemeClr val="tx1"/>
                          </a:solidFill>
                          <a:effectLst/>
                          <a:latin typeface="+mn-lt"/>
                          <a:ea typeface="Verdana" panose="020B0604030504040204" pitchFamily="34" charset="0"/>
                          <a:cs typeface="Times New Roman" panose="02020603050405020304" pitchFamily="18" charset="0"/>
                        </a:rPr>
                        <a:t>JustGrants</a:t>
                      </a:r>
                      <a:r>
                        <a:rPr lang="en-US" sz="1800" b="0" dirty="0">
                          <a:solidFill>
                            <a:schemeClr val="tx1"/>
                          </a:solidFill>
                          <a:effectLst/>
                          <a:latin typeface="+mn-lt"/>
                          <a:ea typeface="Verdana" panose="020B0604030504040204" pitchFamily="34" charset="0"/>
                          <a:cs typeface="Times New Roman" panose="02020603050405020304" pitchFamily="18" charset="0"/>
                        </a:rPr>
                        <a:t> Support at </a:t>
                      </a:r>
                    </a:p>
                    <a:p>
                      <a:pPr marL="0" marR="107950" algn="ctr">
                        <a:spcBef>
                          <a:spcPts val="0"/>
                        </a:spcBef>
                        <a:spcAft>
                          <a:spcPts val="0"/>
                        </a:spcAft>
                      </a:pPr>
                      <a:r>
                        <a:rPr lang="en-US" sz="1800" b="0" dirty="0">
                          <a:solidFill>
                            <a:schemeClr val="tx1"/>
                          </a:solidFill>
                          <a:effectLst/>
                          <a:latin typeface="+mn-lt"/>
                          <a:ea typeface="Verdana" panose="020B0604030504040204" pitchFamily="34" charset="0"/>
                          <a:cs typeface="Times New Roman" panose="02020603050405020304" pitchFamily="18" charset="0"/>
                        </a:rPr>
                        <a:t>1-866-655-4482 or </a:t>
                      </a:r>
                      <a:r>
                        <a:rPr lang="en-US" sz="1800" b="0" dirty="0">
                          <a:solidFill>
                            <a:schemeClr val="tx1"/>
                          </a:solidFill>
                          <a:effectLst/>
                          <a:latin typeface="+mn-lt"/>
                          <a:ea typeface="Verdana" panose="020B0604030504040204" pitchFamily="34" charset="0"/>
                          <a:cs typeface="Times New Roman" panose="02020603050405020304" pitchFamily="18" charset="0"/>
                          <a:hlinkClick r:id="rId5"/>
                        </a:rPr>
                        <a:t>OVW.JustGrantsSupport@usdoj.gov</a:t>
                      </a:r>
                      <a:r>
                        <a:rPr lang="en-US" sz="1800" b="0" dirty="0">
                          <a:solidFill>
                            <a:schemeClr val="tx1"/>
                          </a:solidFill>
                          <a:effectLst/>
                          <a:latin typeface="+mn-lt"/>
                          <a:ea typeface="Verdana" panose="020B0604030504040204" pitchFamily="34" charset="0"/>
                          <a:cs typeface="Times New Roman" panose="02020603050405020304" pitchFamily="18" charset="0"/>
                        </a:rPr>
                        <a:t> </a:t>
                      </a:r>
                    </a:p>
                    <a:p>
                      <a:pPr marL="0" marR="107950" algn="ctr">
                        <a:spcBef>
                          <a:spcPts val="0"/>
                        </a:spcBef>
                        <a:spcAft>
                          <a:spcPts val="0"/>
                        </a:spcAft>
                      </a:pPr>
                      <a:endParaRPr lang="en-US" sz="800" b="0" dirty="0">
                        <a:solidFill>
                          <a:schemeClr val="tx1"/>
                        </a:solidFill>
                        <a:effectLst/>
                        <a:latin typeface="+mn-lt"/>
                        <a:ea typeface="Verdana" panose="020B0604030504040204" pitchFamily="34" charset="0"/>
                        <a:cs typeface="Times New Roman" panose="02020603050405020304" pitchFamily="18" charset="0"/>
                      </a:endParaRPr>
                    </a:p>
                  </a:txBody>
                  <a:tcPr marL="51435" marR="51435" marT="0" marB="0" anchor="ctr"/>
                </a:tc>
                <a:tc hMerge="1">
                  <a:txBody>
                    <a:bodyPr/>
                    <a:lstStyle/>
                    <a:p>
                      <a:endParaRPr lang="en-US"/>
                    </a:p>
                  </a:txBody>
                  <a:tcPr/>
                </a:tc>
                <a:extLst>
                  <a:ext uri="{0D108BD9-81ED-4DB2-BD59-A6C34878D82A}">
                    <a16:rowId xmlns:a16="http://schemas.microsoft.com/office/drawing/2014/main" val="1239425845"/>
                  </a:ext>
                </a:extLst>
              </a:tr>
              <a:tr h="147896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1" dirty="0">
                          <a:effectLst/>
                          <a:latin typeface="+mn-lt"/>
                        </a:rPr>
                        <a:t>Programmatic Questions</a:t>
                      </a:r>
                      <a:endParaRPr lang="en-US" sz="1800" b="1" dirty="0">
                        <a:effectLst/>
                        <a:latin typeface="+mn-lt"/>
                        <a:ea typeface="Verdana" panose="020B0604030504040204" pitchFamily="34" charset="0"/>
                      </a:endParaRPr>
                    </a:p>
                  </a:txBody>
                  <a:tcPr marL="51435" marR="51435" marT="0" marB="0" anchor="ctr"/>
                </a:tc>
                <a:tc>
                  <a:txBody>
                    <a:bodyPr/>
                    <a:lstStyle/>
                    <a:p>
                      <a:pPr marL="0" marR="107950" lvl="0" indent="0" algn="ctr" defTabSz="914400" rtl="0" eaLnBrk="1" fontAlgn="auto" latinLnBrk="0" hangingPunct="1">
                        <a:lnSpc>
                          <a:spcPct val="100000"/>
                        </a:lnSpc>
                        <a:spcBef>
                          <a:spcPts val="0"/>
                        </a:spcBef>
                        <a:spcAft>
                          <a:spcPts val="0"/>
                        </a:spcAft>
                        <a:buClrTx/>
                        <a:buSzTx/>
                        <a:buFontTx/>
                        <a:buNone/>
                        <a:tabLst/>
                        <a:defRPr/>
                      </a:pPr>
                      <a:r>
                        <a:rPr lang="en-US" sz="2800" b="1" dirty="0">
                          <a:solidFill>
                            <a:srgbClr val="FF6600"/>
                          </a:solidFill>
                          <a:effectLst/>
                          <a:latin typeface="+mn-lt"/>
                          <a:ea typeface="Verdana" panose="020B0604030504040204" pitchFamily="34" charset="0"/>
                          <a:cs typeface="Calibri" panose="020F0502020204030204" pitchFamily="34" charset="0"/>
                        </a:rPr>
                        <a:t>Join our Solicitation Office Hours Live</a:t>
                      </a:r>
                    </a:p>
                    <a:p>
                      <a:pPr algn="ctr"/>
                      <a:r>
                        <a:rPr lang="en-US" sz="2000" u="sng" kern="1200" dirty="0">
                          <a:solidFill>
                            <a:schemeClr val="tx1"/>
                          </a:solidFill>
                          <a:effectLst/>
                          <a:latin typeface="+mn-lt"/>
                          <a:ea typeface="+mn-ea"/>
                          <a:cs typeface="+mn-cs"/>
                          <a:hlinkClick r:id="rId6"/>
                        </a:rPr>
                        <a:t>Join Microsoft Teams Meeting</a:t>
                      </a:r>
                      <a:r>
                        <a:rPr lang="en-US" sz="2000" kern="1200" dirty="0">
                          <a:solidFill>
                            <a:schemeClr val="tx1"/>
                          </a:solidFill>
                          <a:effectLst/>
                          <a:latin typeface="+mn-lt"/>
                          <a:ea typeface="+mn-ea"/>
                          <a:cs typeface="+mn-cs"/>
                        </a:rPr>
                        <a:t> </a:t>
                      </a:r>
                    </a:p>
                    <a:p>
                      <a:pPr algn="ctr"/>
                      <a:r>
                        <a:rPr lang="en-US" sz="2000" u="none" strike="noStrike" kern="1200" dirty="0">
                          <a:solidFill>
                            <a:schemeClr val="tx1"/>
                          </a:solidFill>
                          <a:effectLst/>
                          <a:latin typeface="+mn-lt"/>
                          <a:ea typeface="+mn-ea"/>
                          <a:cs typeface="+mn-cs"/>
                          <a:hlinkClick r:id="rId7"/>
                        </a:rPr>
                        <a:t>+1 202-235-7900</a:t>
                      </a:r>
                      <a:r>
                        <a:rPr lang="en-US" sz="2000" kern="1200" dirty="0">
                          <a:solidFill>
                            <a:schemeClr val="tx1"/>
                          </a:solidFill>
                          <a:effectLst/>
                          <a:latin typeface="+mn-lt"/>
                          <a:ea typeface="+mn-ea"/>
                          <a:cs typeface="+mn-cs"/>
                        </a:rPr>
                        <a:t>   (Toll) </a:t>
                      </a:r>
                    </a:p>
                    <a:p>
                      <a:pPr algn="ctr"/>
                      <a:r>
                        <a:rPr lang="en-US" sz="2000" kern="1200" dirty="0">
                          <a:solidFill>
                            <a:schemeClr val="tx1"/>
                          </a:solidFill>
                          <a:effectLst/>
                          <a:latin typeface="+mn-lt"/>
                          <a:ea typeface="+mn-ea"/>
                          <a:cs typeface="+mn-cs"/>
                        </a:rPr>
                        <a:t>Conference ID: 207 061 783#</a:t>
                      </a:r>
                    </a:p>
                    <a:p>
                      <a:pPr marL="0" marR="10795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srgbClr val="FF6600"/>
                          </a:solidFill>
                          <a:effectLst/>
                          <a:latin typeface="+mn-lt"/>
                          <a:ea typeface="Verdana" panose="020B0604030504040204" pitchFamily="34" charset="0"/>
                          <a:cs typeface="Calibri" panose="020F0502020204030204" pitchFamily="34" charset="0"/>
                        </a:rPr>
                        <a:t>Every Wednesday  - February 9 – March 23 </a:t>
                      </a:r>
                    </a:p>
                    <a:p>
                      <a:pPr marL="0" marR="10795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srgbClr val="FF6600"/>
                          </a:solidFill>
                          <a:effectLst/>
                          <a:latin typeface="+mn-lt"/>
                          <a:ea typeface="Verdana" panose="020B0604030504040204" pitchFamily="34" charset="0"/>
                          <a:cs typeface="Calibri" panose="020F0502020204030204" pitchFamily="34" charset="0"/>
                        </a:rPr>
                        <a:t>5:00 pm – 6:00 pm Eastern Time</a:t>
                      </a:r>
                      <a:endParaRPr lang="en-US" sz="2400" b="0" dirty="0">
                        <a:effectLst/>
                        <a:latin typeface="+mn-lt"/>
                        <a:ea typeface="Verdana" panose="020B0604030504040204" pitchFamily="34" charset="0"/>
                        <a:cs typeface="Calibri" panose="020F0502020204030204" pitchFamily="34" charset="0"/>
                      </a:endParaRPr>
                    </a:p>
                  </a:txBody>
                  <a:tcPr marL="51435" marR="51435" marT="0" marB="0" anchor="ctr"/>
                </a:tc>
                <a:tc>
                  <a:txBody>
                    <a:bodyPr/>
                    <a:lstStyle/>
                    <a:p>
                      <a:pPr algn="ctr"/>
                      <a:r>
                        <a:rPr lang="en-US" sz="1800" b="0" dirty="0">
                          <a:effectLst/>
                          <a:latin typeface="+mn-lt"/>
                          <a:ea typeface="Verdana" panose="020B0604030504040204" pitchFamily="34" charset="0"/>
                          <a:cs typeface="Calibri" panose="020F0502020204030204" pitchFamily="34" charset="0"/>
                        </a:rPr>
                        <a:t>Or email: </a:t>
                      </a:r>
                    </a:p>
                    <a:p>
                      <a:pPr algn="ctr"/>
                      <a:r>
                        <a:rPr lang="en-US" sz="1800" b="0" dirty="0">
                          <a:effectLst/>
                          <a:latin typeface="+mn-lt"/>
                          <a:ea typeface="Verdana" panose="020B0604030504040204" pitchFamily="34" charset="0"/>
                          <a:cs typeface="Calibri" panose="020F0502020204030204" pitchFamily="34" charset="0"/>
                          <a:hlinkClick r:id="rId3"/>
                        </a:rPr>
                        <a:t>OVW.TribalAffairs@usdoj.gov</a:t>
                      </a:r>
                      <a:endParaRPr lang="en-US" sz="1800" b="0" dirty="0">
                        <a:effectLst/>
                        <a:latin typeface="+mn-lt"/>
                        <a:ea typeface="Verdana" panose="020B0604030504040204" pitchFamily="34" charset="0"/>
                        <a:cs typeface="Calibri" panose="020F0502020204030204" pitchFamily="34" charset="0"/>
                      </a:endParaRPr>
                    </a:p>
                  </a:txBody>
                  <a:tcPr marL="51435" marR="51435" marT="0" marB="0" anchor="ctr"/>
                </a:tc>
                <a:extLst>
                  <a:ext uri="{0D108BD9-81ED-4DB2-BD59-A6C34878D82A}">
                    <a16:rowId xmlns:a16="http://schemas.microsoft.com/office/drawing/2014/main" val="421504048"/>
                  </a:ext>
                </a:extLst>
              </a:tr>
              <a:tr h="59858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1" dirty="0">
                          <a:effectLst/>
                          <a:latin typeface="+mn-lt"/>
                          <a:ea typeface="Verdana" panose="020B0604030504040204" pitchFamily="34" charset="0"/>
                        </a:rPr>
                        <a:t>Financial Questions</a:t>
                      </a:r>
                    </a:p>
                  </a:txBody>
                  <a:tcPr marL="51435" marR="51435" marT="0" marB="0" anchor="ctr"/>
                </a:tc>
                <a:tc gridSpan="2">
                  <a:txBody>
                    <a:bodyPr/>
                    <a:lstStyle/>
                    <a:p>
                      <a:pPr marL="0" marR="107950" lvl="0" indent="0" algn="ctr" defTabSz="914400" rtl="0" eaLnBrk="1" fontAlgn="auto" latinLnBrk="0" hangingPunct="1">
                        <a:lnSpc>
                          <a:spcPct val="100000"/>
                        </a:lnSpc>
                        <a:spcBef>
                          <a:spcPts val="0"/>
                        </a:spcBef>
                        <a:spcAft>
                          <a:spcPts val="0"/>
                        </a:spcAft>
                        <a:buClrTx/>
                        <a:buSzTx/>
                        <a:buFontTx/>
                        <a:buNone/>
                        <a:tabLst/>
                        <a:defRPr/>
                      </a:pPr>
                      <a:r>
                        <a:rPr lang="en-US" sz="1800" b="0" dirty="0">
                          <a:effectLst/>
                          <a:latin typeface="+mn-lt"/>
                          <a:ea typeface="Verdana" panose="020B0604030504040204" pitchFamily="34" charset="0"/>
                          <a:cs typeface="Calibri" panose="020F0502020204030204" pitchFamily="34" charset="0"/>
                          <a:hlinkClick r:id="rId8"/>
                        </a:rPr>
                        <a:t>OVW.GFMD@usdoj.gov</a:t>
                      </a:r>
                      <a:r>
                        <a:rPr lang="en-US" sz="1800" b="0" dirty="0">
                          <a:effectLst/>
                          <a:latin typeface="+mn-lt"/>
                          <a:ea typeface="Verdana" panose="020B0604030504040204" pitchFamily="34" charset="0"/>
                          <a:cs typeface="Calibri" panose="020F0502020204030204" pitchFamily="34" charset="0"/>
                        </a:rPr>
                        <a:t> or 1-888-514-8556</a:t>
                      </a:r>
                    </a:p>
                  </a:txBody>
                  <a:tcPr marL="51435" marR="51435" marT="0" marB="0" anchor="ctr"/>
                </a:tc>
                <a:tc hMerge="1">
                  <a:txBody>
                    <a:bodyPr/>
                    <a:lstStyle/>
                    <a:p>
                      <a:endParaRPr lang="en-US"/>
                    </a:p>
                  </a:txBody>
                  <a:tcPr/>
                </a:tc>
                <a:extLst>
                  <a:ext uri="{0D108BD9-81ED-4DB2-BD59-A6C34878D82A}">
                    <a16:rowId xmlns:a16="http://schemas.microsoft.com/office/drawing/2014/main" val="377822506"/>
                  </a:ext>
                </a:extLst>
              </a:tr>
            </a:tbl>
          </a:graphicData>
        </a:graphic>
      </p:graphicFrame>
    </p:spTree>
    <p:extLst>
      <p:ext uri="{BB962C8B-B14F-4D97-AF65-F5344CB8AC3E}">
        <p14:creationId xmlns:p14="http://schemas.microsoft.com/office/powerpoint/2010/main" val="3995995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4000" dirty="0">
                <a:solidFill>
                  <a:schemeClr val="tx1">
                    <a:lumMod val="75000"/>
                    <a:lumOff val="25000"/>
                  </a:schemeClr>
                </a:solidFill>
              </a:rPr>
              <a:t>About the OVW Tribal Jurisdiction Program</a:t>
            </a:r>
          </a:p>
        </p:txBody>
      </p:sp>
      <p:sp>
        <p:nvSpPr>
          <p:cNvPr id="15363" name="Content Placeholder 2"/>
          <p:cNvSpPr>
            <a:spLocks noGrp="1"/>
          </p:cNvSpPr>
          <p:nvPr>
            <p:ph idx="1"/>
          </p:nvPr>
        </p:nvSpPr>
        <p:spPr/>
        <p:txBody>
          <a:bodyPr>
            <a:normAutofit/>
          </a:bodyPr>
          <a:lstStyle/>
          <a:p>
            <a:pPr marL="365125" indent="-273050" eaLnBrk="1" hangingPunct="1">
              <a:buFont typeface="Wingdings" panose="05000000000000000000" pitchFamily="2" charset="2"/>
              <a:buChar char="Ø"/>
            </a:pPr>
            <a:r>
              <a:rPr lang="en-US" altLang="en-US" dirty="0">
                <a:solidFill>
                  <a:schemeClr val="tx1"/>
                </a:solidFill>
              </a:rPr>
              <a:t>Created in FY 2016. </a:t>
            </a:r>
          </a:p>
          <a:p>
            <a:pPr marL="365125" indent="-273050">
              <a:buFont typeface="Wingdings" panose="05000000000000000000" pitchFamily="2" charset="2"/>
              <a:buChar char="Ø"/>
            </a:pPr>
            <a:r>
              <a:rPr lang="en-US" altLang="en-US" dirty="0">
                <a:solidFill>
                  <a:schemeClr val="tx1"/>
                </a:solidFill>
              </a:rPr>
              <a:t>Currently funding 35 tribes – 19 of which are exercising the jurisdiction. </a:t>
            </a:r>
          </a:p>
          <a:p>
            <a:pPr marL="365125" indent="-273050">
              <a:buFont typeface="Wingdings" panose="05000000000000000000" pitchFamily="2" charset="2"/>
              <a:buChar char="Ø"/>
            </a:pPr>
            <a:r>
              <a:rPr lang="en-US" altLang="en-US" dirty="0">
                <a:solidFill>
                  <a:schemeClr val="tx1"/>
                </a:solidFill>
              </a:rPr>
              <a:t>Program is designed to assist Indian tribes, with jurisdiction over Indian country, to plan for and exercise Special Domestic Violence Criminal Jurisdiction (SDVCJ). </a:t>
            </a:r>
          </a:p>
          <a:p>
            <a:pPr marL="365125" indent="-273050">
              <a:buFont typeface="Wingdings" panose="05000000000000000000" pitchFamily="2" charset="2"/>
              <a:buChar char="Ø"/>
            </a:pPr>
            <a:r>
              <a:rPr lang="en-US" altLang="en-US" dirty="0">
                <a:solidFill>
                  <a:schemeClr val="tx1"/>
                </a:solidFill>
              </a:rPr>
              <a:t>Provides monetary and technical assistance support for activities across the planning, implementation, and exercising phases. </a:t>
            </a:r>
          </a:p>
          <a:p>
            <a:pPr marL="365125" indent="-273050">
              <a:buFont typeface="Wingdings" panose="05000000000000000000" pitchFamily="2" charset="2"/>
              <a:buChar char="Ø"/>
            </a:pPr>
            <a:r>
              <a:rPr lang="en-US" altLang="en-US" dirty="0">
                <a:solidFill>
                  <a:schemeClr val="tx1"/>
                </a:solidFill>
              </a:rPr>
              <a:t>The program encourages collaborations and coordinated involvement of the entire tribal criminal justice system including victim service providers. </a:t>
            </a:r>
          </a:p>
        </p:txBody>
      </p:sp>
    </p:spTree>
    <p:extLst>
      <p:ext uri="{BB962C8B-B14F-4D97-AF65-F5344CB8AC3E}">
        <p14:creationId xmlns:p14="http://schemas.microsoft.com/office/powerpoint/2010/main" val="161621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Purpose Areas</a:t>
            </a:r>
            <a:endParaRPr lang="en-US" dirty="0"/>
          </a:p>
        </p:txBody>
      </p:sp>
      <p:sp>
        <p:nvSpPr>
          <p:cNvPr id="3" name="Content Placeholder 2"/>
          <p:cNvSpPr>
            <a:spLocks noGrp="1"/>
          </p:cNvSpPr>
          <p:nvPr>
            <p:ph idx="1"/>
          </p:nvPr>
        </p:nvSpPr>
        <p:spPr>
          <a:xfrm>
            <a:off x="1097279" y="1845733"/>
            <a:ext cx="10933355" cy="4519207"/>
          </a:xfrm>
        </p:spPr>
        <p:txBody>
          <a:bodyPr>
            <a:normAutofit/>
          </a:bodyPr>
          <a:lstStyle/>
          <a:p>
            <a:pPr marL="338138" indent="-338138">
              <a:buClrTx/>
              <a:buFont typeface="+mj-lt"/>
              <a:buAutoNum type="arabicPeriod"/>
            </a:pPr>
            <a:r>
              <a:rPr lang="en-US" dirty="0"/>
              <a:t>To </a:t>
            </a:r>
            <a:r>
              <a:rPr lang="en-US" b="1" dirty="0">
                <a:solidFill>
                  <a:srgbClr val="C00000"/>
                </a:solidFill>
              </a:rPr>
              <a:t>STRENGTHEN TRIBAL CRIMINAL JUSTICE SYSTEMS </a:t>
            </a:r>
            <a:r>
              <a:rPr lang="en-US" dirty="0"/>
              <a:t>to assist Indian tribes in exercising SDVCJ, including:  </a:t>
            </a:r>
          </a:p>
          <a:p>
            <a:pPr marL="338138" indent="-338138">
              <a:buClrTx/>
              <a:buFont typeface="+mj-lt"/>
              <a:buAutoNum type="arabicPeriod"/>
            </a:pPr>
            <a:endParaRPr lang="en-US" dirty="0">
              <a:solidFill>
                <a:schemeClr val="tx1"/>
              </a:solidFill>
            </a:endParaRPr>
          </a:p>
          <a:p>
            <a:pPr marL="338138" indent="-338138">
              <a:buClrTx/>
              <a:buFont typeface="+mj-lt"/>
              <a:buAutoNum type="arabicPeriod"/>
            </a:pPr>
            <a:endParaRPr lang="en-US" dirty="0">
              <a:solidFill>
                <a:schemeClr val="tx1"/>
              </a:solidFill>
            </a:endParaRPr>
          </a:p>
          <a:p>
            <a:pPr marL="338138" indent="-338138">
              <a:buClrTx/>
              <a:buFont typeface="+mj-lt"/>
              <a:buAutoNum type="arabicPeriod"/>
            </a:pPr>
            <a:endParaRPr lang="en-US" dirty="0">
              <a:solidFill>
                <a:schemeClr val="tx1"/>
              </a:solidFill>
            </a:endParaRPr>
          </a:p>
          <a:p>
            <a:pPr marL="338138" indent="-338138">
              <a:buClrTx/>
              <a:buFont typeface="+mj-lt"/>
              <a:buAutoNum type="arabicPeriod"/>
            </a:pPr>
            <a:endParaRPr lang="en-US" dirty="0">
              <a:solidFill>
                <a:schemeClr val="tx1"/>
              </a:solidFill>
            </a:endParaRPr>
          </a:p>
          <a:p>
            <a:pPr marL="338138" indent="-338138">
              <a:buClrTx/>
              <a:buFont typeface="+mj-lt"/>
              <a:buAutoNum type="arabicPeriod"/>
            </a:pPr>
            <a:r>
              <a:rPr lang="en-US" dirty="0">
                <a:solidFill>
                  <a:schemeClr val="tx1"/>
                </a:solidFill>
              </a:rPr>
              <a:t>To provide </a:t>
            </a:r>
            <a:r>
              <a:rPr lang="en-US" b="1" dirty="0">
                <a:solidFill>
                  <a:srgbClr val="C00000"/>
                </a:solidFill>
              </a:rPr>
              <a:t>LICENSED DEFENSE COUNSEL</a:t>
            </a:r>
            <a:r>
              <a:rPr lang="en-US" dirty="0">
                <a:solidFill>
                  <a:srgbClr val="C00000"/>
                </a:solidFill>
              </a:rPr>
              <a:t> </a:t>
            </a:r>
            <a:r>
              <a:rPr lang="en-US" dirty="0">
                <a:solidFill>
                  <a:schemeClr val="tx1"/>
                </a:solidFill>
              </a:rPr>
              <a:t>for indigent criminal defendants. </a:t>
            </a:r>
          </a:p>
          <a:p>
            <a:pPr marL="338138" indent="-338138">
              <a:buClrTx/>
              <a:buFont typeface="+mj-lt"/>
              <a:buAutoNum type="arabicPeriod"/>
            </a:pPr>
            <a:r>
              <a:rPr lang="en-US" dirty="0">
                <a:solidFill>
                  <a:schemeClr val="tx1"/>
                </a:solidFill>
              </a:rPr>
              <a:t>To ensure that </a:t>
            </a:r>
            <a:r>
              <a:rPr lang="en-US" b="1" dirty="0">
                <a:solidFill>
                  <a:srgbClr val="C00000"/>
                </a:solidFill>
              </a:rPr>
              <a:t>JURORS ARE SUMMONED, SELECTED, AND INSTRUCTED </a:t>
            </a:r>
            <a:r>
              <a:rPr lang="en-US" dirty="0">
                <a:solidFill>
                  <a:schemeClr val="tx1"/>
                </a:solidFill>
              </a:rPr>
              <a:t>consistent with requirements.</a:t>
            </a:r>
            <a:r>
              <a:rPr lang="en-US" b="1" dirty="0">
                <a:solidFill>
                  <a:srgbClr val="FF6600"/>
                </a:solidFill>
              </a:rPr>
              <a:t> </a:t>
            </a:r>
          </a:p>
          <a:p>
            <a:pPr marL="338138" indent="-338138">
              <a:buClrTx/>
              <a:buFont typeface="+mj-lt"/>
              <a:buAutoNum type="arabicPeriod"/>
            </a:pPr>
            <a:r>
              <a:rPr lang="en-US" dirty="0">
                <a:solidFill>
                  <a:schemeClr val="tx1"/>
                </a:solidFill>
              </a:rPr>
              <a:t>To accord victims </a:t>
            </a:r>
            <a:r>
              <a:rPr lang="en-US" b="1" dirty="0">
                <a:solidFill>
                  <a:srgbClr val="C00000"/>
                </a:solidFill>
              </a:rPr>
              <a:t>CRIME VICTIM’S RIGHTS</a:t>
            </a:r>
            <a:r>
              <a:rPr lang="en-US" dirty="0">
                <a:solidFill>
                  <a:schemeClr val="tx1"/>
                </a:solidFill>
              </a:rPr>
              <a:t>.</a:t>
            </a:r>
          </a:p>
        </p:txBody>
      </p:sp>
      <p:sp>
        <p:nvSpPr>
          <p:cNvPr id="4" name="TextBox 3"/>
          <p:cNvSpPr txBox="1"/>
          <p:nvPr/>
        </p:nvSpPr>
        <p:spPr>
          <a:xfrm>
            <a:off x="2725270" y="2107668"/>
            <a:ext cx="8053892" cy="2308324"/>
          </a:xfrm>
          <a:prstGeom prst="rect">
            <a:avLst/>
          </a:prstGeom>
          <a:noFill/>
        </p:spPr>
        <p:txBody>
          <a:bodyPr wrap="square" numCol="2" rtlCol="0">
            <a:spAutoFit/>
          </a:bodyPr>
          <a:lstStyle/>
          <a:p>
            <a:pPr marL="234950" lvl="1" indent="-234950"/>
            <a:r>
              <a:rPr lang="en-US" dirty="0">
                <a:ea typeface="Verdana" panose="020B0604030504040204" pitchFamily="34" charset="0"/>
              </a:rPr>
              <a:t>A) law enforcement. </a:t>
            </a:r>
          </a:p>
          <a:p>
            <a:pPr marL="234950" lvl="1" indent="-234950"/>
            <a:r>
              <a:rPr lang="en-US" dirty="0">
                <a:ea typeface="Verdana" panose="020B0604030504040204" pitchFamily="34" charset="0"/>
              </a:rPr>
              <a:t>B) prosecution. </a:t>
            </a:r>
          </a:p>
          <a:p>
            <a:pPr marL="234950" lvl="1" indent="-234950"/>
            <a:r>
              <a:rPr lang="en-US" dirty="0">
                <a:ea typeface="Verdana" panose="020B0604030504040204" pitchFamily="34" charset="0"/>
              </a:rPr>
              <a:t>C) trial and appellate courts. </a:t>
            </a:r>
          </a:p>
          <a:p>
            <a:pPr marL="234950" lvl="1" indent="-234950"/>
            <a:r>
              <a:rPr lang="en-US" dirty="0">
                <a:ea typeface="Verdana" panose="020B0604030504040204" pitchFamily="34" charset="0"/>
              </a:rPr>
              <a:t>D) probation systems.</a:t>
            </a:r>
          </a:p>
          <a:p>
            <a:pPr marL="234950" lvl="1" indent="-234950"/>
            <a:r>
              <a:rPr lang="en-US" dirty="0">
                <a:ea typeface="Verdana" panose="020B0604030504040204" pitchFamily="34" charset="0"/>
              </a:rPr>
              <a:t>E) detention and correctional facilities.</a:t>
            </a:r>
          </a:p>
          <a:p>
            <a:pPr marL="234950" lvl="1" indent="-234950"/>
            <a:endParaRPr lang="en-US" dirty="0">
              <a:ea typeface="Verdana" panose="020B0604030504040204" pitchFamily="34" charset="0"/>
            </a:endParaRPr>
          </a:p>
          <a:p>
            <a:pPr marL="234950" lvl="1" indent="-234950"/>
            <a:endParaRPr lang="en-US" dirty="0">
              <a:ea typeface="Verdana" panose="020B0604030504040204" pitchFamily="34" charset="0"/>
            </a:endParaRPr>
          </a:p>
          <a:p>
            <a:pPr marL="234950" lvl="1" indent="-234950"/>
            <a:endParaRPr lang="en-US" dirty="0">
              <a:ea typeface="Verdana" panose="020B0604030504040204" pitchFamily="34" charset="0"/>
            </a:endParaRPr>
          </a:p>
          <a:p>
            <a:pPr marL="234950" lvl="1" indent="-234950"/>
            <a:r>
              <a:rPr lang="en-US" dirty="0">
                <a:ea typeface="Verdana" panose="020B0604030504040204" pitchFamily="34" charset="0"/>
              </a:rPr>
              <a:t>F) alternative rehabilitation centers.</a:t>
            </a:r>
          </a:p>
          <a:p>
            <a:pPr marL="234950" lvl="1" indent="-234950"/>
            <a:r>
              <a:rPr lang="en-US" dirty="0">
                <a:ea typeface="Verdana" panose="020B0604030504040204" pitchFamily="34" charset="0"/>
              </a:rPr>
              <a:t>G) culturally appropriate services and assistance for victims and their families. </a:t>
            </a:r>
          </a:p>
          <a:p>
            <a:pPr marL="234950" lvl="1" indent="-234950"/>
            <a:r>
              <a:rPr lang="en-US" dirty="0">
                <a:ea typeface="Verdana" panose="020B0604030504040204" pitchFamily="34" charset="0"/>
              </a:rPr>
              <a:t>H) criminal codes and rules of criminal procedure, appellate procedure, and evidence.</a:t>
            </a:r>
          </a:p>
        </p:txBody>
      </p:sp>
    </p:spTree>
    <p:extLst>
      <p:ext uri="{BB962C8B-B14F-4D97-AF65-F5344CB8AC3E}">
        <p14:creationId xmlns:p14="http://schemas.microsoft.com/office/powerpoint/2010/main" val="28479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768928" y="1600200"/>
            <a:ext cx="8743950" cy="857250"/>
          </a:xfrm>
          <a:prstGeom prst="rect">
            <a:avLst/>
          </a:prstGeom>
        </p:spPr>
        <p:txBody>
          <a:bodyPr vert="horz" lIns="68580" tIns="34290" rIns="68580" bIns="34290" rtlCol="0">
            <a:noAutofit/>
          </a:bodyPr>
          <a:lst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a:lstStyle>
          <a:p>
            <a:pPr marL="0" indent="0">
              <a:spcBef>
                <a:spcPts val="0"/>
              </a:spcBef>
              <a:buNone/>
            </a:pPr>
            <a:endParaRPr lang="en-US" sz="1350" b="1" dirty="0"/>
          </a:p>
          <a:p>
            <a:pPr>
              <a:spcBef>
                <a:spcPts val="0"/>
              </a:spcBef>
            </a:pPr>
            <a:endParaRPr lang="en-US" sz="1350" dirty="0"/>
          </a:p>
        </p:txBody>
      </p:sp>
      <p:graphicFrame>
        <p:nvGraphicFramePr>
          <p:cNvPr id="16" name="Diagram 15"/>
          <p:cNvGraphicFramePr/>
          <p:nvPr>
            <p:extLst>
              <p:ext uri="{D42A27DB-BD31-4B8C-83A1-F6EECF244321}">
                <p14:modId xmlns:p14="http://schemas.microsoft.com/office/powerpoint/2010/main" val="2398750080"/>
              </p:ext>
            </p:extLst>
          </p:nvPr>
        </p:nvGraphicFramePr>
        <p:xfrm>
          <a:off x="1019884" y="1737360"/>
          <a:ext cx="10135796" cy="44371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lang="en-US" dirty="0"/>
              <a:t>Range of Activities</a:t>
            </a:r>
          </a:p>
        </p:txBody>
      </p:sp>
    </p:spTree>
    <p:extLst>
      <p:ext uri="{BB962C8B-B14F-4D97-AF65-F5344CB8AC3E}">
        <p14:creationId xmlns:p14="http://schemas.microsoft.com/office/powerpoint/2010/main" val="4272498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en-US" dirty="0"/>
            </a:br>
            <a:r>
              <a:rPr lang="en-US" dirty="0"/>
              <a:t>More on Activities</a:t>
            </a:r>
          </a:p>
        </p:txBody>
      </p:sp>
      <p:sp>
        <p:nvSpPr>
          <p:cNvPr id="3" name="Content Placeholder 2"/>
          <p:cNvSpPr>
            <a:spLocks noGrp="1"/>
          </p:cNvSpPr>
          <p:nvPr>
            <p:ph idx="1"/>
          </p:nvPr>
        </p:nvSpPr>
        <p:spPr>
          <a:xfrm>
            <a:off x="1097279" y="1845733"/>
            <a:ext cx="10451253" cy="4725664"/>
          </a:xfrm>
        </p:spPr>
        <p:txBody>
          <a:bodyPr>
            <a:normAutofit/>
          </a:bodyPr>
          <a:lstStyle/>
          <a:p>
            <a:pPr marL="457200" indent="-457200">
              <a:buFont typeface="Wingdings" panose="05000000000000000000" pitchFamily="2" charset="2"/>
              <a:buChar char="Ø"/>
            </a:pPr>
            <a:r>
              <a:rPr lang="en-US" dirty="0"/>
              <a:t>Activities that Compromise Victim Safety and Recovery and Undermine Offender Accountability – see the OVW FY 2022 Solicitation Companion Guide  </a:t>
            </a:r>
            <a:r>
              <a:rPr lang="en-US" sz="1700" dirty="0">
                <a:hlinkClick r:id="rId3"/>
              </a:rPr>
              <a:t>https://www.justice.gov/ovw/resources-applicants</a:t>
            </a:r>
            <a:r>
              <a:rPr lang="en-US" sz="2200" dirty="0"/>
              <a:t> </a:t>
            </a:r>
          </a:p>
          <a:p>
            <a:pPr marL="457200" indent="-457200">
              <a:buFont typeface="Wingdings" panose="05000000000000000000" pitchFamily="2" charset="2"/>
              <a:buChar char="Ø"/>
            </a:pPr>
            <a:r>
              <a:rPr lang="en-US" dirty="0"/>
              <a:t>Out-of-Scope Activities </a:t>
            </a:r>
          </a:p>
          <a:p>
            <a:pPr marL="742950" lvl="2" indent="-285750">
              <a:buFont typeface="Wingdings" panose="05000000000000000000" pitchFamily="2" charset="2"/>
              <a:buChar char="§"/>
            </a:pPr>
            <a:r>
              <a:rPr lang="en-US" sz="1600" dirty="0"/>
              <a:t>Research projects. </a:t>
            </a:r>
          </a:p>
          <a:p>
            <a:pPr marL="742950" lvl="2" indent="-285750">
              <a:buFont typeface="Wingdings" panose="05000000000000000000" pitchFamily="2" charset="2"/>
              <a:buChar char="§"/>
            </a:pPr>
            <a:r>
              <a:rPr lang="en-US" sz="1600" dirty="0"/>
              <a:t>Absent a change in applicable law - Prosecuting cases of sexual assault that do not involve spouses, intimate partners, or dating partners.</a:t>
            </a:r>
          </a:p>
          <a:p>
            <a:pPr marL="742950" lvl="2" indent="-285750">
              <a:buFont typeface="Wingdings" panose="05000000000000000000" pitchFamily="2" charset="2"/>
              <a:buChar char="§"/>
            </a:pPr>
            <a:r>
              <a:rPr lang="en-US" sz="1600" dirty="0"/>
              <a:t>Absent a change in applicable law - Prosecuting cases that do not involve domestic violence, dating violence, and/or violations of a protection order.</a:t>
            </a:r>
          </a:p>
          <a:p>
            <a:pPr marL="742950" lvl="2" indent="-285750">
              <a:buFont typeface="Wingdings" panose="05000000000000000000" pitchFamily="2" charset="2"/>
              <a:buChar char="§"/>
            </a:pPr>
            <a:r>
              <a:rPr lang="en-US" sz="1600" dirty="0"/>
              <a:t>Purchase or lease of vehicles.</a:t>
            </a:r>
          </a:p>
          <a:p>
            <a:pPr marL="457200" indent="-457200">
              <a:buFont typeface="Wingdings" panose="05000000000000000000" pitchFamily="2" charset="2"/>
              <a:buChar char="Ø"/>
            </a:pPr>
            <a:r>
              <a:rPr lang="en-US" dirty="0"/>
              <a:t>Activities Requiring Prior Approval</a:t>
            </a:r>
          </a:p>
          <a:p>
            <a:pPr marL="742950" lvl="1" indent="-285750">
              <a:buFont typeface="Wingdings" panose="05000000000000000000" pitchFamily="2" charset="2"/>
              <a:buChar char="§"/>
            </a:pPr>
            <a:r>
              <a:rPr lang="en-US" sz="1600" dirty="0"/>
              <a:t>Surveys</a:t>
            </a:r>
          </a:p>
          <a:p>
            <a:pPr marL="742950" lvl="1" indent="-285750">
              <a:buFont typeface="Wingdings" panose="05000000000000000000" pitchFamily="2" charset="2"/>
              <a:buChar char="§"/>
            </a:pPr>
            <a:r>
              <a:rPr lang="en-US" sz="1600" dirty="0"/>
              <a:t>Minor Renovations</a:t>
            </a:r>
          </a:p>
        </p:txBody>
      </p:sp>
    </p:spTree>
    <p:extLst>
      <p:ext uri="{BB962C8B-B14F-4D97-AF65-F5344CB8AC3E}">
        <p14:creationId xmlns:p14="http://schemas.microsoft.com/office/powerpoint/2010/main" val="1950411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Federal Award Information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64133969"/>
              </p:ext>
            </p:extLst>
          </p:nvPr>
        </p:nvGraphicFramePr>
        <p:xfrm>
          <a:off x="2018504" y="1915965"/>
          <a:ext cx="8215952" cy="2590800"/>
        </p:xfrm>
        <a:graphic>
          <a:graphicData uri="http://schemas.openxmlformats.org/drawingml/2006/table">
            <a:tbl>
              <a:tblPr bandRow="1">
                <a:tableStyleId>{BC89EF96-8CEA-46FF-86C4-4CE0E7609802}</a:tableStyleId>
              </a:tblPr>
              <a:tblGrid>
                <a:gridCol w="4162567">
                  <a:extLst>
                    <a:ext uri="{9D8B030D-6E8A-4147-A177-3AD203B41FA5}">
                      <a16:colId xmlns:a16="http://schemas.microsoft.com/office/drawing/2014/main" val="485932019"/>
                    </a:ext>
                  </a:extLst>
                </a:gridCol>
                <a:gridCol w="4053385">
                  <a:extLst>
                    <a:ext uri="{9D8B030D-6E8A-4147-A177-3AD203B41FA5}">
                      <a16:colId xmlns:a16="http://schemas.microsoft.com/office/drawing/2014/main" val="1147610596"/>
                    </a:ext>
                  </a:extLst>
                </a:gridCol>
              </a:tblGrid>
              <a:tr h="370840">
                <a:tc>
                  <a:txBody>
                    <a:bodyPr/>
                    <a:lstStyle/>
                    <a:p>
                      <a:pPr marL="0" marR="0" lvl="0" indent="0" algn="l" defTabSz="457200" rtl="0" eaLnBrk="1" fontAlgn="auto" latinLnBrk="0" hangingPunct="1">
                        <a:lnSpc>
                          <a:spcPct val="100000"/>
                        </a:lnSpc>
                        <a:spcBef>
                          <a:spcPts val="0"/>
                        </a:spcBef>
                        <a:spcAft>
                          <a:spcPts val="0"/>
                        </a:spcAft>
                        <a:buClr>
                          <a:srgbClr val="C0504D"/>
                        </a:buClr>
                        <a:buSzPct val="92000"/>
                        <a:buFont typeface="Wingdings 2" panose="05020102010507070707" pitchFamily="18" charset="2"/>
                        <a:buNone/>
                        <a:tabLst/>
                        <a:defRPr/>
                      </a:pPr>
                      <a:r>
                        <a:rPr kumimoji="0" lang="en-US" sz="2000" u="none" strike="noStrike" kern="1200" cap="none" spc="0" normalizeH="0" baseline="0" noProof="0" dirty="0">
                          <a:ln>
                            <a:noFill/>
                          </a:ln>
                          <a:effectLst/>
                          <a:uLnTx/>
                          <a:uFillTx/>
                        </a:rPr>
                        <a:t>Funding Type: 		</a:t>
                      </a:r>
                      <a:endParaRPr lang="en-US" sz="2000" b="1" dirty="0">
                        <a:latin typeface="+mn-lt"/>
                        <a:ea typeface="Verdana" panose="020B0604030504040204" pitchFamily="34" charset="0"/>
                      </a:endParaRPr>
                    </a:p>
                  </a:txBody>
                  <a:tcPr anchor="ctr"/>
                </a:tc>
                <a:tc>
                  <a:txBody>
                    <a:bodyPr/>
                    <a:lstStyle/>
                    <a:p>
                      <a:r>
                        <a:rPr kumimoji="0" lang="en-US" sz="2000" u="none" strike="noStrike" kern="1200" cap="none" spc="0" normalizeH="0" baseline="0" noProof="0" dirty="0">
                          <a:ln>
                            <a:noFill/>
                          </a:ln>
                          <a:effectLst/>
                          <a:uLnTx/>
                          <a:uFillTx/>
                        </a:rPr>
                        <a:t>Grant</a:t>
                      </a:r>
                      <a:endParaRPr lang="en-US" sz="2000" dirty="0">
                        <a:latin typeface="+mn-lt"/>
                        <a:ea typeface="Verdana" panose="020B0604030504040204" pitchFamily="34" charset="0"/>
                      </a:endParaRPr>
                    </a:p>
                  </a:txBody>
                  <a:tcPr anchor="ctr"/>
                </a:tc>
                <a:extLst>
                  <a:ext uri="{0D108BD9-81ED-4DB2-BD59-A6C34878D82A}">
                    <a16:rowId xmlns:a16="http://schemas.microsoft.com/office/drawing/2014/main" val="2534137694"/>
                  </a:ext>
                </a:extLst>
              </a:tr>
              <a:tr h="370840">
                <a:tc>
                  <a:txBody>
                    <a:bodyPr/>
                    <a:lstStyle/>
                    <a:p>
                      <a:r>
                        <a:rPr kumimoji="0" lang="en-US" sz="2000" u="none" strike="noStrike" kern="1200" cap="none" spc="0" normalizeH="0" baseline="0" noProof="0" dirty="0">
                          <a:ln>
                            <a:noFill/>
                          </a:ln>
                          <a:effectLst/>
                          <a:uLnTx/>
                          <a:uFillTx/>
                        </a:rPr>
                        <a:t>Estimated Total Funding: </a:t>
                      </a:r>
                      <a:endParaRPr lang="en-US" sz="2000" b="1" dirty="0">
                        <a:latin typeface="+mn-lt"/>
                        <a:ea typeface="Verdana" panose="020B0604030504040204" pitchFamily="34" charset="0"/>
                      </a:endParaRPr>
                    </a:p>
                  </a:txBody>
                  <a:tcPr anchor="ctr"/>
                </a:tc>
                <a:tc>
                  <a:txBody>
                    <a:bodyPr/>
                    <a:lstStyle/>
                    <a:p>
                      <a:r>
                        <a:rPr kumimoji="0" lang="en-US" sz="2000" u="none" strike="noStrike" kern="1200" cap="none" spc="0" normalizeH="0" baseline="0" noProof="0" dirty="0">
                          <a:ln>
                            <a:noFill/>
                          </a:ln>
                          <a:effectLst/>
                          <a:uLnTx/>
                          <a:uFillTx/>
                        </a:rPr>
                        <a:t>$5,000,000</a:t>
                      </a:r>
                      <a:endParaRPr lang="en-US" sz="2000" dirty="0">
                        <a:latin typeface="+mn-lt"/>
                        <a:ea typeface="Verdana" panose="020B0604030504040204" pitchFamily="34" charset="0"/>
                      </a:endParaRPr>
                    </a:p>
                  </a:txBody>
                  <a:tcPr anchor="ctr"/>
                </a:tc>
                <a:extLst>
                  <a:ext uri="{0D108BD9-81ED-4DB2-BD59-A6C34878D82A}">
                    <a16:rowId xmlns:a16="http://schemas.microsoft.com/office/drawing/2014/main" val="1027825478"/>
                  </a:ext>
                </a:extLst>
              </a:tr>
              <a:tr h="370840">
                <a:tc>
                  <a:txBody>
                    <a:bodyPr/>
                    <a:lstStyle/>
                    <a:p>
                      <a:r>
                        <a:rPr kumimoji="0" lang="en-US" sz="2000" u="none" strike="noStrike" kern="1200" cap="none" spc="0" normalizeH="0" baseline="0" noProof="0" dirty="0">
                          <a:ln>
                            <a:noFill/>
                          </a:ln>
                          <a:effectLst/>
                          <a:uLnTx/>
                          <a:uFillTx/>
                        </a:rPr>
                        <a:t>Expected Number of Awards:</a:t>
                      </a:r>
                      <a:endParaRPr lang="en-US" sz="2000" b="1" dirty="0">
                        <a:latin typeface="+mn-lt"/>
                        <a:ea typeface="Verdana" panose="020B0604030504040204" pitchFamily="34" charset="0"/>
                      </a:endParaRPr>
                    </a:p>
                  </a:txBody>
                  <a:tcPr anchor="ctr"/>
                </a:tc>
                <a:tc>
                  <a:txBody>
                    <a:bodyPr/>
                    <a:lstStyle/>
                    <a:p>
                      <a:r>
                        <a:rPr kumimoji="0" lang="en-US" sz="2000" u="none" strike="noStrike" kern="1200" cap="none" spc="0" normalizeH="0" baseline="0" noProof="0" dirty="0">
                          <a:ln>
                            <a:noFill/>
                          </a:ln>
                          <a:effectLst/>
                          <a:uLnTx/>
                          <a:uFillTx/>
                        </a:rPr>
                        <a:t>12</a:t>
                      </a:r>
                      <a:endParaRPr lang="en-US" sz="2000" dirty="0">
                        <a:latin typeface="+mn-lt"/>
                        <a:ea typeface="Verdana" panose="020B0604030504040204" pitchFamily="34" charset="0"/>
                      </a:endParaRPr>
                    </a:p>
                  </a:txBody>
                  <a:tcPr anchor="ctr"/>
                </a:tc>
                <a:extLst>
                  <a:ext uri="{0D108BD9-81ED-4DB2-BD59-A6C34878D82A}">
                    <a16:rowId xmlns:a16="http://schemas.microsoft.com/office/drawing/2014/main" val="3671347839"/>
                  </a:ext>
                </a:extLst>
              </a:tr>
              <a:tr h="370840">
                <a:tc>
                  <a:txBody>
                    <a:bodyPr/>
                    <a:lstStyle/>
                    <a:p>
                      <a:r>
                        <a:rPr kumimoji="0" lang="en-US" sz="2000" u="none" strike="noStrike" kern="1200" cap="none" spc="0" normalizeH="0" baseline="0" noProof="0" dirty="0">
                          <a:ln>
                            <a:noFill/>
                          </a:ln>
                          <a:effectLst/>
                          <a:uLnTx/>
                          <a:uFillTx/>
                        </a:rPr>
                        <a:t>Award Ceiling: 	</a:t>
                      </a:r>
                      <a:endParaRPr lang="en-US" sz="2000" b="1" dirty="0">
                        <a:latin typeface="+mn-lt"/>
                        <a:ea typeface="Verdana" panose="020B0604030504040204" pitchFamily="34" charset="0"/>
                      </a:endParaRPr>
                    </a:p>
                  </a:txBody>
                  <a:tcPr anchor="ctr"/>
                </a:tc>
                <a:tc>
                  <a:txBody>
                    <a:bodyPr/>
                    <a:lstStyle/>
                    <a:p>
                      <a:pPr marL="0" marR="0" lvl="0" indent="0" algn="l" defTabSz="457200" rtl="0" eaLnBrk="1" fontAlgn="auto" latinLnBrk="0" hangingPunct="1">
                        <a:lnSpc>
                          <a:spcPct val="100000"/>
                        </a:lnSpc>
                        <a:spcBef>
                          <a:spcPts val="0"/>
                        </a:spcBef>
                        <a:spcAft>
                          <a:spcPts val="0"/>
                        </a:spcAft>
                        <a:buClr>
                          <a:srgbClr val="C0504D"/>
                        </a:buClr>
                        <a:buSzPct val="92000"/>
                        <a:buFont typeface="Wingdings 2" panose="05020102010507070707" pitchFamily="18" charset="2"/>
                        <a:buNone/>
                        <a:tabLst/>
                        <a:defRPr/>
                      </a:pPr>
                      <a:r>
                        <a:rPr kumimoji="0" lang="en-US" sz="2000" u="none" strike="noStrike" kern="1200" cap="none" spc="0" normalizeH="0" baseline="0" noProof="0" dirty="0">
                          <a:ln>
                            <a:noFill/>
                          </a:ln>
                          <a:effectLst/>
                          <a:uLnTx/>
                          <a:uFillTx/>
                        </a:rPr>
                        <a:t>New – $450,000</a:t>
                      </a:r>
                    </a:p>
                    <a:p>
                      <a:pPr marL="0" marR="0" lvl="0" indent="0" algn="l" defTabSz="457200" rtl="0" eaLnBrk="1" fontAlgn="auto" latinLnBrk="0" hangingPunct="1">
                        <a:lnSpc>
                          <a:spcPct val="100000"/>
                        </a:lnSpc>
                        <a:spcBef>
                          <a:spcPts val="0"/>
                        </a:spcBef>
                        <a:spcAft>
                          <a:spcPts val="0"/>
                        </a:spcAft>
                        <a:buClr>
                          <a:srgbClr val="C0504D"/>
                        </a:buClr>
                        <a:buSzPct val="92000"/>
                        <a:buFont typeface="Wingdings 2" panose="05020102010507070707" pitchFamily="18" charset="2"/>
                        <a:buNone/>
                        <a:tabLst/>
                        <a:defRPr/>
                      </a:pPr>
                      <a:r>
                        <a:rPr kumimoji="0" lang="en-US" sz="2000" u="none" strike="noStrike" kern="1200" cap="none" spc="0" normalizeH="0" baseline="0" noProof="0" dirty="0">
                          <a:ln>
                            <a:noFill/>
                          </a:ln>
                          <a:effectLst/>
                          <a:uLnTx/>
                          <a:uFillTx/>
                        </a:rPr>
                        <a:t>Continuation – $300,000</a:t>
                      </a:r>
                      <a:endParaRPr lang="en-US" sz="2000" dirty="0">
                        <a:latin typeface="+mn-lt"/>
                        <a:ea typeface="Verdana" panose="020B0604030504040204" pitchFamily="34" charset="0"/>
                      </a:endParaRPr>
                    </a:p>
                  </a:txBody>
                  <a:tcPr anchor="ctr"/>
                </a:tc>
                <a:extLst>
                  <a:ext uri="{0D108BD9-81ED-4DB2-BD59-A6C34878D82A}">
                    <a16:rowId xmlns:a16="http://schemas.microsoft.com/office/drawing/2014/main" val="3619789487"/>
                  </a:ext>
                </a:extLst>
              </a:tr>
              <a:tr h="370840">
                <a:tc>
                  <a:txBody>
                    <a:bodyPr/>
                    <a:lstStyle/>
                    <a:p>
                      <a:r>
                        <a:rPr kumimoji="0" lang="en-US" sz="2000" u="none" strike="noStrike" kern="1200" cap="none" spc="0" normalizeH="0" baseline="0" noProof="0" dirty="0">
                          <a:ln>
                            <a:noFill/>
                          </a:ln>
                          <a:effectLst/>
                          <a:uLnTx/>
                          <a:uFillTx/>
                        </a:rPr>
                        <a:t>Length of Award Period:	</a:t>
                      </a:r>
                      <a:endParaRPr lang="en-US" sz="2000" b="1" dirty="0">
                        <a:latin typeface="+mn-lt"/>
                        <a:ea typeface="Verdana" panose="020B0604030504040204" pitchFamily="34" charset="0"/>
                      </a:endParaRPr>
                    </a:p>
                  </a:txBody>
                  <a:tcPr anchor="ctr"/>
                </a:tc>
                <a:tc>
                  <a:txBody>
                    <a:bodyPr/>
                    <a:lstStyle/>
                    <a:p>
                      <a:pPr marL="0" marR="0" lvl="0" indent="0" algn="l" defTabSz="457200" rtl="0" eaLnBrk="1" fontAlgn="auto" latinLnBrk="0" hangingPunct="1">
                        <a:lnSpc>
                          <a:spcPct val="100000"/>
                        </a:lnSpc>
                        <a:spcBef>
                          <a:spcPts val="0"/>
                        </a:spcBef>
                        <a:spcAft>
                          <a:spcPts val="0"/>
                        </a:spcAft>
                        <a:buClr>
                          <a:srgbClr val="C0504D"/>
                        </a:buClr>
                        <a:buSzPct val="92000"/>
                        <a:buFont typeface="Wingdings 2" panose="05020102010507070707" pitchFamily="18" charset="2"/>
                        <a:buNone/>
                        <a:tabLst/>
                        <a:defRPr/>
                      </a:pPr>
                      <a:r>
                        <a:rPr kumimoji="0" lang="en-US" sz="2000" u="none" strike="noStrike" kern="1200" cap="none" spc="0" normalizeH="0" baseline="0" noProof="0" dirty="0">
                          <a:ln>
                            <a:noFill/>
                          </a:ln>
                          <a:effectLst/>
                          <a:uLnTx/>
                          <a:uFillTx/>
                        </a:rPr>
                        <a:t>New – 36 months</a:t>
                      </a:r>
                    </a:p>
                    <a:p>
                      <a:pPr marL="0" marR="0" lvl="0" indent="0" algn="l" defTabSz="457200" rtl="0" eaLnBrk="1" fontAlgn="auto" latinLnBrk="0" hangingPunct="1">
                        <a:lnSpc>
                          <a:spcPct val="100000"/>
                        </a:lnSpc>
                        <a:spcBef>
                          <a:spcPts val="0"/>
                        </a:spcBef>
                        <a:spcAft>
                          <a:spcPts val="0"/>
                        </a:spcAft>
                        <a:buClr>
                          <a:srgbClr val="C0504D"/>
                        </a:buClr>
                        <a:buSzPct val="92000"/>
                        <a:buFont typeface="Wingdings 2" panose="05020102010507070707" pitchFamily="18" charset="2"/>
                        <a:buNone/>
                        <a:tabLst/>
                        <a:defRPr/>
                      </a:pPr>
                      <a:r>
                        <a:rPr kumimoji="0" lang="en-US" sz="2000" u="none" strike="noStrike" kern="1200" cap="none" spc="0" normalizeH="0" baseline="0" noProof="0" dirty="0">
                          <a:ln>
                            <a:noFill/>
                          </a:ln>
                          <a:effectLst/>
                          <a:uLnTx/>
                          <a:uFillTx/>
                        </a:rPr>
                        <a:t>Continuation – 24 months</a:t>
                      </a:r>
                      <a:endParaRPr lang="en-US" sz="2000" dirty="0">
                        <a:latin typeface="+mn-lt"/>
                        <a:ea typeface="Verdana" panose="020B0604030504040204" pitchFamily="34" charset="0"/>
                      </a:endParaRPr>
                    </a:p>
                  </a:txBody>
                  <a:tcPr anchor="ctr"/>
                </a:tc>
                <a:extLst>
                  <a:ext uri="{0D108BD9-81ED-4DB2-BD59-A6C34878D82A}">
                    <a16:rowId xmlns:a16="http://schemas.microsoft.com/office/drawing/2014/main" val="2869251245"/>
                  </a:ext>
                </a:extLst>
              </a:tr>
            </a:tbl>
          </a:graphicData>
        </a:graphic>
      </p:graphicFrame>
      <p:sp>
        <p:nvSpPr>
          <p:cNvPr id="3" name="Rectangle 2"/>
          <p:cNvSpPr/>
          <p:nvPr/>
        </p:nvSpPr>
        <p:spPr>
          <a:xfrm>
            <a:off x="2018503" y="5081611"/>
            <a:ext cx="8203669" cy="707886"/>
          </a:xfrm>
          <a:prstGeom prst="rect">
            <a:avLst/>
          </a:prstGeom>
        </p:spPr>
        <p:txBody>
          <a:bodyPr wrap="square">
            <a:spAutoFit/>
          </a:bodyPr>
          <a:lstStyle/>
          <a:p>
            <a:r>
              <a:rPr lang="en-US" sz="2000" b="1" i="1" dirty="0">
                <a:latin typeface="Calibri" panose="020F0502020204030204" pitchFamily="34" charset="0"/>
                <a:cs typeface="Calibri" panose="020F0502020204030204" pitchFamily="34" charset="0"/>
              </a:rPr>
              <a:t>At the end of the initial 36-month award period, grantees may be eligible to receive 24 months of additional funding to continue their projects.</a:t>
            </a:r>
            <a:endParaRPr 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06330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Eligibility</a:t>
            </a:r>
          </a:p>
        </p:txBody>
      </p:sp>
      <p:sp>
        <p:nvSpPr>
          <p:cNvPr id="3" name="Content Placeholder 2"/>
          <p:cNvSpPr>
            <a:spLocks noGrp="1"/>
          </p:cNvSpPr>
          <p:nvPr>
            <p:ph idx="1"/>
          </p:nvPr>
        </p:nvSpPr>
        <p:spPr>
          <a:xfrm>
            <a:off x="1097280" y="1845733"/>
            <a:ext cx="10058400" cy="4487333"/>
          </a:xfrm>
        </p:spPr>
        <p:txBody>
          <a:bodyPr>
            <a:normAutofit/>
          </a:bodyPr>
          <a:lstStyle/>
          <a:p>
            <a:pPr marL="457200" indent="-457200">
              <a:buFont typeface="Wingdings" panose="05000000000000000000" pitchFamily="2" charset="2"/>
              <a:buChar char="Ø"/>
            </a:pPr>
            <a:r>
              <a:rPr lang="en-US" dirty="0"/>
              <a:t>Indian tribal governments that have jurisdiction over Indian country.</a:t>
            </a:r>
          </a:p>
          <a:p>
            <a:pPr marL="457200" indent="-457200">
              <a:buFont typeface="Wingdings" panose="05000000000000000000" pitchFamily="2" charset="2"/>
              <a:buChar char="Ø"/>
            </a:pPr>
            <a:r>
              <a:rPr lang="en-US" b="1" dirty="0">
                <a:solidFill>
                  <a:srgbClr val="FF6600"/>
                </a:solidFill>
              </a:rPr>
              <a:t>NEW:</a:t>
            </a:r>
            <a:r>
              <a:rPr lang="en-US" dirty="0"/>
              <a:t> Applicants that have never received funding under this program and tribes that received funding under this program in FY 2016 or FY 2017. </a:t>
            </a:r>
          </a:p>
          <a:p>
            <a:pPr marL="457200" indent="-457200">
              <a:buFont typeface="Wingdings" panose="05000000000000000000" pitchFamily="2" charset="2"/>
              <a:buChar char="Ø"/>
            </a:pPr>
            <a:r>
              <a:rPr lang="en-US" b="1" dirty="0">
                <a:solidFill>
                  <a:srgbClr val="FF6600"/>
                </a:solidFill>
              </a:rPr>
              <a:t>CONTINUATION: </a:t>
            </a:r>
            <a:r>
              <a:rPr lang="en-US" dirty="0"/>
              <a:t>Current grantees that received new awards under this program in FY 2018 or FY 2019 are eligible to apply for 24 months of funding to continue the current project.</a:t>
            </a:r>
          </a:p>
          <a:p>
            <a:pPr marL="0" indent="0">
              <a:buNone/>
            </a:pPr>
            <a:r>
              <a:rPr lang="en-US" b="1" dirty="0">
                <a:solidFill>
                  <a:srgbClr val="FF6600"/>
                </a:solidFill>
              </a:rPr>
              <a:t>***</a:t>
            </a:r>
            <a:r>
              <a:rPr lang="en-US" dirty="0"/>
              <a:t>Continuation applicants with 50% or more of funds remaining in the existing award, as of March 31, 2022, may not be considered for funding, or may receive a reduced award amount if selected for funding in FY 2022. </a:t>
            </a:r>
          </a:p>
        </p:txBody>
      </p:sp>
      <p:sp>
        <p:nvSpPr>
          <p:cNvPr id="5" name="Content Placeholder 2"/>
          <p:cNvSpPr txBox="1">
            <a:spLocks/>
          </p:cNvSpPr>
          <p:nvPr/>
        </p:nvSpPr>
        <p:spPr>
          <a:xfrm>
            <a:off x="1866901" y="3170144"/>
            <a:ext cx="8515351" cy="2761611"/>
          </a:xfrm>
          <a:prstGeom prst="rect">
            <a:avLst/>
          </a:prstGeom>
        </p:spPr>
        <p:txBody>
          <a:bodyPr vert="horz" lIns="68580" tIns="34290" rIns="68580" bIns="34290" rtlCol="0">
            <a:noAutofit/>
          </a:bodyPr>
          <a:lst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a:lstStyle>
          <a:p>
            <a:endParaRPr lang="en-US" sz="1800" dirty="0"/>
          </a:p>
        </p:txBody>
      </p:sp>
    </p:spTree>
    <p:extLst>
      <p:ext uri="{BB962C8B-B14F-4D97-AF65-F5344CB8AC3E}">
        <p14:creationId xmlns:p14="http://schemas.microsoft.com/office/powerpoint/2010/main" val="3926109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Program Requirements – Post-award</a:t>
            </a:r>
          </a:p>
        </p:txBody>
      </p:sp>
      <p:sp>
        <p:nvSpPr>
          <p:cNvPr id="3" name="TextBox 2"/>
          <p:cNvSpPr txBox="1"/>
          <p:nvPr/>
        </p:nvSpPr>
        <p:spPr>
          <a:xfrm>
            <a:off x="1219200" y="2015527"/>
            <a:ext cx="9936480" cy="3570208"/>
          </a:xfrm>
          <a:prstGeom prst="rect">
            <a:avLst/>
          </a:prstGeom>
          <a:noFill/>
        </p:spPr>
        <p:txBody>
          <a:bodyPr wrap="square" rtlCol="0">
            <a:spAutoFit/>
          </a:bodyPr>
          <a:lstStyle/>
          <a:p>
            <a:pPr marL="285750" indent="-285750">
              <a:spcAft>
                <a:spcPts val="1200"/>
              </a:spcAft>
              <a:buClr>
                <a:schemeClr val="accent1"/>
              </a:buClr>
              <a:buFont typeface="Wingdings" panose="05000000000000000000" pitchFamily="2" charset="2"/>
              <a:buChar char="Ø"/>
            </a:pPr>
            <a:r>
              <a:rPr lang="en-US" sz="2000" b="1" dirty="0">
                <a:solidFill>
                  <a:srgbClr val="FF6600"/>
                </a:solidFill>
                <a:ea typeface="Verdana" panose="020B0604030504040204" pitchFamily="34" charset="0"/>
              </a:rPr>
              <a:t>ITWG</a:t>
            </a:r>
            <a:r>
              <a:rPr lang="en-US" sz="2000" dirty="0">
                <a:solidFill>
                  <a:schemeClr val="tx2"/>
                </a:solidFill>
                <a:ea typeface="Verdana" panose="020B0604030504040204" pitchFamily="34" charset="0"/>
              </a:rPr>
              <a:t> and OVW-sponsored training and technical assistance participation.</a:t>
            </a:r>
          </a:p>
          <a:p>
            <a:pPr marL="285750" indent="-285750">
              <a:spcAft>
                <a:spcPts val="1200"/>
              </a:spcAft>
              <a:buClr>
                <a:schemeClr val="accent1"/>
              </a:buClr>
              <a:buFont typeface="Wingdings" panose="05000000000000000000" pitchFamily="2" charset="2"/>
              <a:buChar char="Ø"/>
            </a:pPr>
            <a:r>
              <a:rPr lang="en-US" sz="2000" b="1" dirty="0">
                <a:solidFill>
                  <a:srgbClr val="FF6600"/>
                </a:solidFill>
                <a:ea typeface="Verdana" panose="020B0604030504040204" pitchFamily="34" charset="0"/>
              </a:rPr>
              <a:t>Planning period </a:t>
            </a:r>
            <a:r>
              <a:rPr lang="en-US" sz="2000" dirty="0">
                <a:solidFill>
                  <a:schemeClr val="tx2"/>
                </a:solidFill>
                <a:ea typeface="Verdana" panose="020B0604030504040204" pitchFamily="34" charset="0"/>
              </a:rPr>
              <a:t>which includes submitting grant documentation that is not being required at the time of application.</a:t>
            </a:r>
          </a:p>
          <a:p>
            <a:pPr marL="285750" indent="-285750">
              <a:spcAft>
                <a:spcPts val="1200"/>
              </a:spcAft>
              <a:buClr>
                <a:schemeClr val="accent1"/>
              </a:buClr>
              <a:buFont typeface="Wingdings" panose="05000000000000000000" pitchFamily="2" charset="2"/>
              <a:buChar char="Ø"/>
            </a:pPr>
            <a:r>
              <a:rPr lang="en-US" sz="2000" dirty="0">
                <a:solidFill>
                  <a:schemeClr val="tx2"/>
                </a:solidFill>
                <a:ea typeface="Verdana" panose="020B0604030504040204" pitchFamily="34" charset="0"/>
              </a:rPr>
              <a:t>Submission and approval of the </a:t>
            </a:r>
            <a:r>
              <a:rPr lang="en-US" sz="2000" b="1" dirty="0">
                <a:solidFill>
                  <a:srgbClr val="FF6600"/>
                </a:solidFill>
                <a:ea typeface="Verdana" panose="020B0604030504040204" pitchFamily="34" charset="0"/>
              </a:rPr>
              <a:t>SDVCJ readiness certification</a:t>
            </a:r>
            <a:r>
              <a:rPr lang="en-US" sz="2000" dirty="0">
                <a:solidFill>
                  <a:schemeClr val="tx2"/>
                </a:solidFill>
                <a:ea typeface="Verdana" panose="020B0604030504040204" pitchFamily="34" charset="0"/>
              </a:rPr>
              <a:t>, if applicable.</a:t>
            </a:r>
          </a:p>
          <a:p>
            <a:pPr marL="285750" indent="-285750">
              <a:spcAft>
                <a:spcPts val="1200"/>
              </a:spcAft>
              <a:buClr>
                <a:schemeClr val="accent1"/>
              </a:buClr>
              <a:buFont typeface="Wingdings" panose="05000000000000000000" pitchFamily="2" charset="2"/>
              <a:buChar char="Ø"/>
            </a:pPr>
            <a:r>
              <a:rPr lang="en-US" sz="2000" b="1" dirty="0">
                <a:solidFill>
                  <a:srgbClr val="FF6600"/>
                </a:solidFill>
                <a:ea typeface="Verdana" panose="020B0604030504040204" pitchFamily="34" charset="0"/>
              </a:rPr>
              <a:t>MOU/IMOU</a:t>
            </a:r>
            <a:r>
              <a:rPr lang="en-US" sz="2000" dirty="0">
                <a:solidFill>
                  <a:schemeClr val="tx2"/>
                </a:solidFill>
                <a:ea typeface="Verdana" panose="020B0604030504040204" pitchFamily="34" charset="0"/>
              </a:rPr>
              <a:t> required partners: </a:t>
            </a:r>
          </a:p>
          <a:p>
            <a:pPr marL="285750" indent="-285750">
              <a:buClr>
                <a:schemeClr val="accent1"/>
              </a:buClr>
              <a:buFont typeface="Wingdings" panose="05000000000000000000" pitchFamily="2" charset="2"/>
              <a:buChar char="ü"/>
            </a:pPr>
            <a:endParaRPr lang="en-US" dirty="0">
              <a:solidFill>
                <a:schemeClr val="tx2"/>
              </a:solidFill>
              <a:latin typeface="Verdana" panose="020B0604030504040204" pitchFamily="34" charset="0"/>
              <a:ea typeface="Verdana" panose="020B0604030504040204" pitchFamily="34" charset="0"/>
            </a:endParaRPr>
          </a:p>
          <a:p>
            <a:pPr marL="285750" indent="-285750">
              <a:buClr>
                <a:schemeClr val="accent1"/>
              </a:buClr>
              <a:buFont typeface="Wingdings" panose="05000000000000000000" pitchFamily="2" charset="2"/>
              <a:buChar char="ü"/>
            </a:pPr>
            <a:endParaRPr lang="en-US" dirty="0">
              <a:solidFill>
                <a:schemeClr val="tx2"/>
              </a:solidFill>
              <a:latin typeface="Verdana" panose="020B0604030504040204" pitchFamily="34" charset="0"/>
              <a:ea typeface="Verdana" panose="020B0604030504040204" pitchFamily="34" charset="0"/>
            </a:endParaRPr>
          </a:p>
          <a:p>
            <a:pPr marL="285750" indent="-285750">
              <a:buClr>
                <a:schemeClr val="accent1"/>
              </a:buClr>
              <a:buFont typeface="Wingdings" panose="05000000000000000000" pitchFamily="2" charset="2"/>
              <a:buChar char="ü"/>
            </a:pPr>
            <a:endParaRPr lang="en-US" dirty="0">
              <a:solidFill>
                <a:schemeClr val="tx2"/>
              </a:solidFill>
              <a:latin typeface="Verdana" panose="020B0604030504040204" pitchFamily="34" charset="0"/>
              <a:ea typeface="Verdana" panose="020B0604030504040204" pitchFamily="34" charset="0"/>
            </a:endParaRPr>
          </a:p>
          <a:p>
            <a:pPr marL="285750" indent="-285750">
              <a:buClr>
                <a:schemeClr val="accent1"/>
              </a:buClr>
              <a:buFont typeface="Wingdings" panose="05000000000000000000" pitchFamily="2" charset="2"/>
              <a:buChar char="ü"/>
            </a:pPr>
            <a:endParaRPr lang="en-US" dirty="0">
              <a:solidFill>
                <a:schemeClr val="tx2"/>
              </a:solidFill>
              <a:latin typeface="Verdana" panose="020B0604030504040204" pitchFamily="34" charset="0"/>
              <a:ea typeface="Verdana" panose="020B0604030504040204" pitchFamily="34" charset="0"/>
            </a:endParaRPr>
          </a:p>
          <a:p>
            <a:pPr marL="285750" indent="-285750">
              <a:buClr>
                <a:schemeClr val="accent1"/>
              </a:buClr>
              <a:buFont typeface="Wingdings" panose="05000000000000000000" pitchFamily="2" charset="2"/>
              <a:buChar char="ü"/>
            </a:pPr>
            <a:endParaRPr lang="en-US" sz="1400" dirty="0">
              <a:solidFill>
                <a:schemeClr val="tx2"/>
              </a:solidFill>
              <a:latin typeface="Verdana" panose="020B0604030504040204" pitchFamily="34" charset="0"/>
              <a:ea typeface="Verdana" panose="020B0604030504040204" pitchFamily="34" charset="0"/>
            </a:endParaRPr>
          </a:p>
        </p:txBody>
      </p:sp>
      <p:sp>
        <p:nvSpPr>
          <p:cNvPr id="5" name="TextBox 4"/>
          <p:cNvSpPr txBox="1"/>
          <p:nvPr/>
        </p:nvSpPr>
        <p:spPr>
          <a:xfrm>
            <a:off x="4974248" y="3800631"/>
            <a:ext cx="5467048" cy="1938992"/>
          </a:xfrm>
          <a:prstGeom prst="rect">
            <a:avLst/>
          </a:prstGeom>
          <a:noFill/>
        </p:spPr>
        <p:txBody>
          <a:bodyPr wrap="square" numCol="2" rtlCol="0">
            <a:spAutoFit/>
          </a:bodyPr>
          <a:lstStyle/>
          <a:p>
            <a:pPr marL="171450" indent="-171450">
              <a:buFont typeface="Arial" panose="020B0604020202020204" pitchFamily="34" charset="0"/>
              <a:buChar char="•"/>
            </a:pPr>
            <a:r>
              <a:rPr lang="en-US" sz="2000" dirty="0">
                <a:solidFill>
                  <a:schemeClr val="tx2"/>
                </a:solidFill>
                <a:ea typeface="Verdana" panose="020B0604030504040204" pitchFamily="34" charset="0"/>
              </a:rPr>
              <a:t>Tribal Leadership</a:t>
            </a:r>
          </a:p>
          <a:p>
            <a:pPr marL="171450" indent="-171450">
              <a:buFont typeface="Arial" panose="020B0604020202020204" pitchFamily="34" charset="0"/>
              <a:buChar char="•"/>
            </a:pPr>
            <a:r>
              <a:rPr lang="en-US" sz="2000" dirty="0">
                <a:solidFill>
                  <a:schemeClr val="tx2"/>
                </a:solidFill>
                <a:ea typeface="Verdana" panose="020B0604030504040204" pitchFamily="34" charset="0"/>
              </a:rPr>
              <a:t>Tribal Court</a:t>
            </a:r>
          </a:p>
          <a:p>
            <a:pPr marL="171450" indent="-171450">
              <a:buFont typeface="Arial" panose="020B0604020202020204" pitchFamily="34" charset="0"/>
              <a:buChar char="•"/>
            </a:pPr>
            <a:r>
              <a:rPr lang="en-US" sz="2000" dirty="0">
                <a:solidFill>
                  <a:schemeClr val="tx2"/>
                </a:solidFill>
                <a:ea typeface="Verdana" panose="020B0604030504040204" pitchFamily="34" charset="0"/>
              </a:rPr>
              <a:t>Prosecutor </a:t>
            </a:r>
          </a:p>
          <a:p>
            <a:pPr marL="171450" indent="-171450">
              <a:buFont typeface="Arial" panose="020B0604020202020204" pitchFamily="34" charset="0"/>
              <a:buChar char="•"/>
            </a:pPr>
            <a:r>
              <a:rPr lang="en-US" sz="2000" dirty="0">
                <a:solidFill>
                  <a:schemeClr val="tx2"/>
                </a:solidFill>
                <a:ea typeface="Verdana" panose="020B0604030504040204" pitchFamily="34" charset="0"/>
              </a:rPr>
              <a:t>Law Enforcement </a:t>
            </a:r>
          </a:p>
          <a:p>
            <a:pPr marL="171450" indent="-171450">
              <a:buFont typeface="Arial" panose="020B0604020202020204" pitchFamily="34" charset="0"/>
              <a:buChar char="•"/>
            </a:pPr>
            <a:endParaRPr lang="en-US" sz="2000" dirty="0">
              <a:solidFill>
                <a:schemeClr val="tx2"/>
              </a:solidFill>
              <a:ea typeface="Verdana" panose="020B0604030504040204" pitchFamily="34" charset="0"/>
            </a:endParaRPr>
          </a:p>
          <a:p>
            <a:pPr marL="171450" indent="-171450">
              <a:buFont typeface="Arial" panose="020B0604020202020204" pitchFamily="34" charset="0"/>
              <a:buChar char="•"/>
            </a:pPr>
            <a:endParaRPr lang="en-US" sz="2000" dirty="0">
              <a:solidFill>
                <a:schemeClr val="tx2"/>
              </a:solidFill>
              <a:ea typeface="Verdana" panose="020B0604030504040204" pitchFamily="34" charset="0"/>
            </a:endParaRPr>
          </a:p>
          <a:p>
            <a:pPr marL="171450" indent="-171450">
              <a:buFont typeface="Arial" panose="020B0604020202020204" pitchFamily="34" charset="0"/>
              <a:buChar char="•"/>
            </a:pPr>
            <a:r>
              <a:rPr lang="en-US" sz="2000" dirty="0">
                <a:solidFill>
                  <a:schemeClr val="tx2"/>
                </a:solidFill>
                <a:ea typeface="Verdana" panose="020B0604030504040204" pitchFamily="34" charset="0"/>
              </a:rPr>
              <a:t>Tribal Attorney/General Counsel </a:t>
            </a:r>
          </a:p>
          <a:p>
            <a:pPr marL="171450" indent="-171450">
              <a:buFont typeface="Arial" panose="020B0604020202020204" pitchFamily="34" charset="0"/>
              <a:buChar char="•"/>
            </a:pPr>
            <a:r>
              <a:rPr lang="en-US" sz="2000" dirty="0">
                <a:solidFill>
                  <a:schemeClr val="tx2"/>
                </a:solidFill>
                <a:ea typeface="Verdana" panose="020B0604030504040204" pitchFamily="34" charset="0"/>
              </a:rPr>
              <a:t>Victim Services Provider </a:t>
            </a:r>
          </a:p>
        </p:txBody>
      </p:sp>
    </p:spTree>
    <p:extLst>
      <p:ext uri="{BB962C8B-B14F-4D97-AF65-F5344CB8AC3E}">
        <p14:creationId xmlns:p14="http://schemas.microsoft.com/office/powerpoint/2010/main" val="898690535"/>
      </p:ext>
    </p:extLst>
  </p:cSld>
  <p:clrMapOvr>
    <a:masterClrMapping/>
  </p:clrMapOvr>
</p:sld>
</file>

<file path=ppt/theme/theme1.xml><?xml version="1.0" encoding="utf-8"?>
<a:theme xmlns:a="http://schemas.openxmlformats.org/drawingml/2006/main" name="Retrospec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C53CC4746C0A04997EC0C1031D5AADA" ma:contentTypeVersion="11" ma:contentTypeDescription="Create a new document." ma:contentTypeScope="" ma:versionID="398d146f0ad47a0bf1984cae935075e8">
  <xsd:schema xmlns:xsd="http://www.w3.org/2001/XMLSchema" xmlns:xs="http://www.w3.org/2001/XMLSchema" xmlns:p="http://schemas.microsoft.com/office/2006/metadata/properties" xmlns:ns3="87db5460-a61b-4ff9-895e-7b23750ea5d1" xmlns:ns4="220c6e26-034c-4980-b67d-29e5985c9a5e" targetNamespace="http://schemas.microsoft.com/office/2006/metadata/properties" ma:root="true" ma:fieldsID="ad787501a46667c5f370aa91c62477cd" ns3:_="" ns4:_="">
    <xsd:import namespace="87db5460-a61b-4ff9-895e-7b23750ea5d1"/>
    <xsd:import namespace="220c6e26-034c-4980-b67d-29e5985c9a5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db5460-a61b-4ff9-895e-7b23750ea5d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20c6e26-034c-4980-b67d-29e5985c9a5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DC9401E-F36A-4641-AE42-17CE4DBD54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db5460-a61b-4ff9-895e-7b23750ea5d1"/>
    <ds:schemaRef ds:uri="220c6e26-034c-4980-b67d-29e5985c9a5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0312286-7276-4CE2-92DC-3862476F2ABA}">
  <ds:schemaRefs>
    <ds:schemaRef ds:uri="http://schemas.microsoft.com/sharepoint/v3/contenttype/forms"/>
  </ds:schemaRefs>
</ds:datastoreItem>
</file>

<file path=customXml/itemProps3.xml><?xml version="1.0" encoding="utf-8"?>
<ds:datastoreItem xmlns:ds="http://schemas.openxmlformats.org/officeDocument/2006/customXml" ds:itemID="{D4A4790E-7395-4A6F-8429-489D70B49D65}">
  <ds:schemaRefs>
    <ds:schemaRef ds:uri="220c6e26-034c-4980-b67d-29e5985c9a5e"/>
    <ds:schemaRef ds:uri="http://purl.org/dc/term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2006/metadata/properties"/>
    <ds:schemaRef ds:uri="http://schemas.microsoft.com/office/infopath/2007/PartnerControls"/>
    <ds:schemaRef ds:uri="87db5460-a61b-4ff9-895e-7b23750ea5d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Retrospect</Template>
  <TotalTime>4670</TotalTime>
  <Words>8053</Words>
  <Application>Microsoft Office PowerPoint</Application>
  <PresentationFormat>Widescreen</PresentationFormat>
  <Paragraphs>441</Paragraphs>
  <Slides>24</Slides>
  <Notes>24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Calibri</vt:lpstr>
      <vt:lpstr>Calibri Light</vt:lpstr>
      <vt:lpstr>Times New Roman</vt:lpstr>
      <vt:lpstr>Verdana</vt:lpstr>
      <vt:lpstr>Wingdings</vt:lpstr>
      <vt:lpstr>Wingdings 2</vt:lpstr>
      <vt:lpstr>Wingdings 3</vt:lpstr>
      <vt:lpstr>Retrospect</vt:lpstr>
      <vt:lpstr>OVW FY 2022 Grants to Tribal Governments to Exercise Special Domestic Violence Criminal Jurisdiction  (Tribal Jurisdiction Program) </vt:lpstr>
      <vt:lpstr>General Information</vt:lpstr>
      <vt:lpstr>About the OVW Tribal Jurisdiction Program</vt:lpstr>
      <vt:lpstr>Purpose Areas</vt:lpstr>
      <vt:lpstr>Range of Activities</vt:lpstr>
      <vt:lpstr> More on Activities</vt:lpstr>
      <vt:lpstr>Federal Award Information</vt:lpstr>
      <vt:lpstr>Eligibility</vt:lpstr>
      <vt:lpstr>Program Requirements – Post-award</vt:lpstr>
      <vt:lpstr>Application Contents Items in Blue will be submitted as web-based forms during the on-line application processes.  Items in Purple  use data in Grants.gov to pre-populate web-based forms in JustGrants. Applicants will need to confirm the data is correct before submitting. Items in Orange must be prepared external to Grants.gov and JustGrants then uploaded as an attachment during JustGrants application submission.</vt:lpstr>
      <vt:lpstr>Application Components - Walkthrough</vt:lpstr>
      <vt:lpstr>Application Preparation – General Tips</vt:lpstr>
      <vt:lpstr>Application Components - Walkthrough</vt:lpstr>
      <vt:lpstr>Application Components - Walkthrough</vt:lpstr>
      <vt:lpstr>Application Components - Walkthrough</vt:lpstr>
      <vt:lpstr>Application Components - Walkthrough</vt:lpstr>
      <vt:lpstr>Application Components - Walkthrough</vt:lpstr>
      <vt:lpstr>Grants Financial Management Division </vt:lpstr>
      <vt:lpstr>Resources</vt:lpstr>
      <vt:lpstr>Contact Information</vt:lpstr>
      <vt:lpstr>Application Components - Walkthrough</vt:lpstr>
      <vt:lpstr>Application Components - Walkthrough</vt:lpstr>
      <vt:lpstr>How to Apply</vt:lpstr>
      <vt:lpstr>PowerPoint Presentation</vt:lpstr>
    </vt:vector>
  </TitlesOfParts>
  <Company>JCON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Jones, Rebekah (OVW)</dc:creator>
  <cp:lastModifiedBy>Ha, Minh (OVW)</cp:lastModifiedBy>
  <cp:revision>243</cp:revision>
  <cp:lastPrinted>2021-01-28T15:15:57Z</cp:lastPrinted>
  <dcterms:created xsi:type="dcterms:W3CDTF">2019-03-21T13:27:33Z</dcterms:created>
  <dcterms:modified xsi:type="dcterms:W3CDTF">2022-02-23T14:24:20Z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0x0101001C53CC4746C0A04997EC0C1031D5AADA</vt:lpwstr>
  </property>
</Properties>
</file>